
<file path=[Content_Types].xml><?xml version="1.0" encoding="utf-8"?>
<Types xmlns="http://schemas.openxmlformats.org/package/2006/content-types">
  <Default Extension="jpeg" ContentType="image/jpeg"/>
  <Default Extension="JPG" ContentType="image/.jpg"/>
  <Default Extension="gif" ContentType="image/gif"/>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7" r:id="rId3"/>
  </p:sldMasterIdLst>
  <p:notesMasterIdLst>
    <p:notesMasterId r:id="rId5"/>
  </p:notesMasterIdLst>
  <p:handoutMasterIdLst>
    <p:handoutMasterId r:id="rId22"/>
  </p:handoutMasterIdLst>
  <p:sldIdLst>
    <p:sldId id="258" r:id="rId4"/>
    <p:sldId id="330" r:id="rId6"/>
    <p:sldId id="290" r:id="rId7"/>
    <p:sldId id="339" r:id="rId8"/>
    <p:sldId id="308" r:id="rId9"/>
    <p:sldId id="291" r:id="rId10"/>
    <p:sldId id="294" r:id="rId11"/>
    <p:sldId id="310" r:id="rId12"/>
    <p:sldId id="309" r:id="rId13"/>
    <p:sldId id="311" r:id="rId14"/>
    <p:sldId id="325" r:id="rId15"/>
    <p:sldId id="332" r:id="rId16"/>
    <p:sldId id="333" r:id="rId17"/>
    <p:sldId id="334" r:id="rId18"/>
    <p:sldId id="335" r:id="rId19"/>
    <p:sldId id="305" r:id="rId20"/>
    <p:sldId id="282" r:id="rId21"/>
  </p:sldIdLst>
  <p:sldSz cx="9144000" cy="5141595"/>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87" userDrawn="1">
          <p15:clr>
            <a:srgbClr val="A4A3A4"/>
          </p15:clr>
        </p15:guide>
        <p15:guide id="2" pos="2789"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c" initials="p"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B6075"/>
    <a:srgbClr val="37B0E8"/>
    <a:srgbClr val="F0F1F3"/>
    <a:srgbClr val="54667A"/>
    <a:srgbClr val="586B7F"/>
    <a:srgbClr val="62768C"/>
    <a:srgbClr val="3544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2" autoAdjust="0"/>
    <p:restoredTop sz="94660"/>
  </p:normalViewPr>
  <p:slideViewPr>
    <p:cSldViewPr showGuides="1">
      <p:cViewPr varScale="1">
        <p:scale>
          <a:sx n="85" d="100"/>
          <a:sy n="85" d="100"/>
        </p:scale>
        <p:origin x="278" y="53"/>
      </p:cViewPr>
      <p:guideLst>
        <p:guide orient="horz" pos="1687"/>
        <p:guide pos="2789"/>
      </p:guideLst>
    </p:cSldViewPr>
  </p:slideViewPr>
  <p:notesTextViewPr>
    <p:cViewPr>
      <p:scale>
        <a:sx n="125" d="100"/>
        <a:sy n="125"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7" Type="http://schemas.openxmlformats.org/officeDocument/2006/relationships/tags" Target="tags/tag1.xml"/><Relationship Id="rId26" Type="http://schemas.openxmlformats.org/officeDocument/2006/relationships/commentAuthors" Target="commentAuthors.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jpeg>
</file>

<file path=ppt/media/image5.jpeg>
</file>

<file path=ppt/media/image6.png>
</file>

<file path=ppt/media/image7.png>
</file>

<file path=ppt/media/image8.png>
</file>

<file path=ppt/media/image9.wdp>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D851A6-0E57-4F08-8F18-4063E67D8C7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0B2117-38C4-4C7F-A953-332D9383571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0B2117-38C4-4C7F-A953-332D9383571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矩形 6"/>
          <p:cNvSpPr/>
          <p:nvPr userDrawn="1"/>
        </p:nvSpPr>
        <p:spPr>
          <a:xfrm>
            <a:off x="0" y="0"/>
            <a:ext cx="9144000" cy="338708"/>
          </a:xfrm>
          <a:prstGeom prst="rect">
            <a:avLst/>
          </a:prstGeom>
          <a:solidFill>
            <a:srgbClr val="5466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0" y="4515172"/>
            <a:ext cx="9144000" cy="626741"/>
          </a:xfrm>
          <a:prstGeom prst="rect">
            <a:avLst/>
          </a:prstGeom>
          <a:solidFill>
            <a:srgbClr val="5466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Vertical)">
                                      <p:cBhvr>
                                        <p:cTn id="7" dur="500"/>
                                        <p:tgtEl>
                                          <p:spTgt spid="7"/>
                                        </p:tgtEl>
                                      </p:cBhvr>
                                    </p:animEffect>
                                  </p:childTnLst>
                                </p:cTn>
                              </p:par>
                              <p:par>
                                <p:cTn id="8" presetID="16" presetClass="entr" presetSubtype="37"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outVertical)">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15"/>
            <a:ext cx="2057400" cy="4387290"/>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05915"/>
            <a:ext cx="6019800" cy="4387290"/>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5792"/>
            <a:ext cx="2133600" cy="273759"/>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5792"/>
            <a:ext cx="2895600" cy="273759"/>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5792"/>
            <a:ext cx="2133600" cy="273759"/>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9" name="矩形 8"/>
          <p:cNvSpPr/>
          <p:nvPr userDrawn="1"/>
        </p:nvSpPr>
        <p:spPr>
          <a:xfrm>
            <a:off x="1" y="0"/>
            <a:ext cx="1279524" cy="5141913"/>
          </a:xfrm>
          <a:prstGeom prst="rect">
            <a:avLst/>
          </a:prstGeom>
          <a:solidFill>
            <a:srgbClr val="54667A">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userDrawn="1"/>
        </p:nvCxnSpPr>
        <p:spPr>
          <a:xfrm>
            <a:off x="1279525" y="568056"/>
            <a:ext cx="786447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6" name="矩形 5"/>
          <p:cNvSpPr/>
          <p:nvPr userDrawn="1"/>
        </p:nvSpPr>
        <p:spPr>
          <a:xfrm>
            <a:off x="0" y="-1"/>
            <a:ext cx="395536" cy="5141913"/>
          </a:xfrm>
          <a:prstGeom prst="rect">
            <a:avLst/>
          </a:prstGeom>
          <a:solidFill>
            <a:srgbClr val="5466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endParaRPr lang="zh-CN" altLang="en-US"/>
          </a:p>
        </p:txBody>
      </p:sp>
      <p:sp>
        <p:nvSpPr>
          <p:cNvPr id="4" name="TextBox 3"/>
          <p:cNvSpPr txBox="1"/>
          <p:nvPr userDrawn="1"/>
        </p:nvSpPr>
        <p:spPr>
          <a:xfrm>
            <a:off x="1907704" y="4900798"/>
            <a:ext cx="1224136" cy="118430"/>
          </a:xfrm>
          <a:prstGeom prst="rect">
            <a:avLst/>
          </a:prstGeom>
          <a:noFill/>
        </p:spPr>
        <p:txBody>
          <a:bodyPr wrap="square" rtlCol="0">
            <a:spAutoFit/>
          </a:bodyPr>
          <a:lstStyle/>
          <a:p>
            <a:pPr>
              <a:lnSpc>
                <a:spcPct val="200000"/>
              </a:lnSpc>
            </a:pPr>
            <a:r>
              <a:rPr lang="en-US" altLang="zh-CN" sz="100" dirty="0">
                <a:solidFill>
                  <a:prstClr val="black"/>
                </a:solidFill>
                <a:latin typeface="微软雅黑" panose="020B0503020204020204" pitchFamily="34" charset="-122"/>
                <a:ea typeface="微软雅黑" panose="020B0503020204020204" pitchFamily="34" charset="-122"/>
                <a:hlinkClick r:id="rId2"/>
              </a:rPr>
              <a:t>PPT</a:t>
            </a:r>
            <a:r>
              <a:rPr lang="zh-CN" altLang="en-US" sz="100" dirty="0">
                <a:solidFill>
                  <a:prstClr val="black"/>
                </a:solidFill>
                <a:latin typeface="微软雅黑" panose="020B0503020204020204" pitchFamily="34" charset="-122"/>
                <a:ea typeface="微软雅黑" panose="020B0503020204020204" pitchFamily="34" charset="-122"/>
                <a:hlinkClick r:id="rId2"/>
              </a:rPr>
              <a:t>下载</a:t>
            </a:r>
            <a:r>
              <a:rPr lang="zh-CN" altLang="en-US" sz="100" dirty="0">
                <a:solidFill>
                  <a:prstClr val="black"/>
                </a:solidFill>
                <a:latin typeface="微软雅黑" panose="020B0503020204020204" pitchFamily="34" charset="-122"/>
                <a:ea typeface="微软雅黑" panose="020B0503020204020204" pitchFamily="34" charset="-122"/>
              </a:rPr>
              <a:t> </a:t>
            </a:r>
            <a:r>
              <a:rPr lang="en-US" altLang="zh-CN" sz="100" dirty="0">
                <a:solidFill>
                  <a:prstClr val="black"/>
                </a:solidFill>
                <a:latin typeface="微软雅黑" panose="020B0503020204020204" pitchFamily="34" charset="-122"/>
                <a:ea typeface="微软雅黑" panose="020B0503020204020204" pitchFamily="34" charset="-122"/>
              </a:rPr>
              <a:t>http://www.1ppt.com/xiazai/</a:t>
            </a:r>
            <a:endParaRPr lang="en-US" altLang="zh-CN" sz="100" dirty="0">
              <a:solidFill>
                <a:prstClr val="black"/>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15"/>
            <a:ext cx="8229600" cy="856986"/>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199780"/>
            <a:ext cx="8229600" cy="3393425"/>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5792"/>
            <a:ext cx="2133600" cy="273759"/>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5792"/>
            <a:ext cx="2895600" cy="273759"/>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5792"/>
            <a:ext cx="2133600" cy="273759"/>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F1F3"/>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9.wdp"/><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png"/><Relationship Id="rId2" Type="http://schemas.microsoft.com/office/2007/relationships/hdphoto" Target="../media/image9.wdp"/><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3.png"/><Relationship Id="rId2" Type="http://schemas.microsoft.com/office/2007/relationships/hdphoto" Target="../media/image9.wdp"/><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4.png"/><Relationship Id="rId2" Type="http://schemas.microsoft.com/office/2007/relationships/hdphoto" Target="../media/image9.wdp"/><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microsoft.com/office/2007/relationships/hdphoto" Target="../media/image9.wdp"/><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6.png"/><Relationship Id="rId2" Type="http://schemas.microsoft.com/office/2007/relationships/hdphoto" Target="../media/image9.wdp"/><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9.wdp"/><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GI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5.jpeg"/><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png"/><Relationship Id="rId2" Type="http://schemas.microsoft.com/office/2007/relationships/hdphoto" Target="../media/image9.wdp"/><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microsoft.com/office/2007/relationships/hdphoto" Target="../media/image9.wdp"/><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9.wdp"/><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9.wdp"/><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7357887"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7767462"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8177037"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8586612"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6" name="Freeform 9"/>
          <p:cNvSpPr>
            <a:spLocks noEditPoints="1"/>
          </p:cNvSpPr>
          <p:nvPr/>
        </p:nvSpPr>
        <p:spPr bwMode="auto">
          <a:xfrm>
            <a:off x="8675447" y="92075"/>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10"/>
          <p:cNvSpPr>
            <a:spLocks noEditPoints="1"/>
          </p:cNvSpPr>
          <p:nvPr/>
        </p:nvSpPr>
        <p:spPr bwMode="auto">
          <a:xfrm>
            <a:off x="7475572" y="7179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1"/>
          <p:cNvSpPr>
            <a:spLocks noEditPoints="1"/>
          </p:cNvSpPr>
          <p:nvPr/>
        </p:nvSpPr>
        <p:spPr bwMode="auto">
          <a:xfrm>
            <a:off x="8307349" y="72219"/>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 name="Freeform 12"/>
          <p:cNvSpPr>
            <a:spLocks noEditPoints="1"/>
          </p:cNvSpPr>
          <p:nvPr/>
        </p:nvSpPr>
        <p:spPr bwMode="auto">
          <a:xfrm>
            <a:off x="7906118" y="72068"/>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3"/>
          <p:cNvSpPr>
            <a:spLocks noEditPoints="1"/>
          </p:cNvSpPr>
          <p:nvPr/>
        </p:nvSpPr>
        <p:spPr bwMode="auto">
          <a:xfrm>
            <a:off x="7047488" y="77985"/>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6" name="组合 25"/>
          <p:cNvGrpSpPr/>
          <p:nvPr/>
        </p:nvGrpSpPr>
        <p:grpSpPr>
          <a:xfrm>
            <a:off x="113215" y="94248"/>
            <a:ext cx="132594" cy="132592"/>
            <a:chOff x="8689063" y="2493438"/>
            <a:chExt cx="156623" cy="156623"/>
          </a:xfrm>
        </p:grpSpPr>
        <p:sp>
          <p:nvSpPr>
            <p:cNvPr id="27" name="矩形 26"/>
            <p:cNvSpPr/>
            <p:nvPr/>
          </p:nvSpPr>
          <p:spPr>
            <a:xfrm>
              <a:off x="8689063" y="2493438"/>
              <a:ext cx="156623" cy="156623"/>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245809" y="94248"/>
            <a:ext cx="132594" cy="132592"/>
            <a:chOff x="8845686" y="2493438"/>
            <a:chExt cx="156623" cy="156623"/>
          </a:xfrm>
        </p:grpSpPr>
        <p:sp>
          <p:nvSpPr>
            <p:cNvPr id="30" name="矩形 29"/>
            <p:cNvSpPr/>
            <p:nvPr/>
          </p:nvSpPr>
          <p:spPr>
            <a:xfrm>
              <a:off x="8845686" y="2493438"/>
              <a:ext cx="156623" cy="156623"/>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61" name="直接连接符 60"/>
          <p:cNvCxnSpPr/>
          <p:nvPr/>
        </p:nvCxnSpPr>
        <p:spPr>
          <a:xfrm>
            <a:off x="1107636" y="2729223"/>
            <a:ext cx="6897298" cy="0"/>
          </a:xfrm>
          <a:prstGeom prst="line">
            <a:avLst/>
          </a:prstGeom>
          <a:noFill/>
          <a:ln w="28575" cap="flat" cmpd="sng" algn="ctr">
            <a:solidFill>
              <a:srgbClr val="4B6075"/>
            </a:solidFill>
            <a:prstDash val="solid"/>
            <a:miter lim="800000"/>
          </a:ln>
          <a:effectLst/>
        </p:spPr>
      </p:cxnSp>
      <p:grpSp>
        <p:nvGrpSpPr>
          <p:cNvPr id="65" name="组合 64"/>
          <p:cNvGrpSpPr/>
          <p:nvPr/>
        </p:nvGrpSpPr>
        <p:grpSpPr>
          <a:xfrm>
            <a:off x="3759230" y="2882219"/>
            <a:ext cx="231813" cy="231701"/>
            <a:chOff x="3785450" y="3161055"/>
            <a:chExt cx="504762" cy="504762"/>
          </a:xfrm>
        </p:grpSpPr>
        <p:sp>
          <p:nvSpPr>
            <p:cNvPr id="66" name="椭圆 65"/>
            <p:cNvSpPr/>
            <p:nvPr/>
          </p:nvSpPr>
          <p:spPr>
            <a:xfrm>
              <a:off x="3785450" y="3161055"/>
              <a:ext cx="504762" cy="504762"/>
            </a:xfrm>
            <a:prstGeom prst="ellipse">
              <a:avLst/>
            </a:prstGeom>
            <a:solidFill>
              <a:srgbClr val="4A5F74"/>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7" name="Freeform 96"/>
            <p:cNvSpPr>
              <a:spLocks noChangeArrowheads="1"/>
            </p:cNvSpPr>
            <p:nvPr/>
          </p:nvSpPr>
          <p:spPr bwMode="auto">
            <a:xfrm>
              <a:off x="3892876" y="3261557"/>
              <a:ext cx="289909" cy="27940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marL="0" marR="0" lvl="0" indent="0" defTabSz="685800" eaLnBrk="1" fontAlgn="auto" latinLnBrk="0" hangingPunct="1">
                <a:lnSpc>
                  <a:spcPct val="100000"/>
                </a:lnSpc>
                <a:spcBef>
                  <a:spcPts val="0"/>
                </a:spcBef>
                <a:spcAft>
                  <a:spcPts val="0"/>
                </a:spcAft>
                <a:buClrTx/>
                <a:buSzTx/>
                <a:buFontTx/>
                <a:buNone/>
                <a:defRPr/>
              </a:pPr>
              <a:endParaRPr kumimoji="0" lang="en-US" sz="700" b="0" i="0" u="none" strike="noStrike" kern="0" cap="none" spc="0" normalizeH="0" baseline="0" noProof="0">
                <a:ln>
                  <a:noFill/>
                </a:ln>
                <a:solidFill>
                  <a:prstClr val="black"/>
                </a:solidFill>
                <a:effectLst/>
                <a:uLnTx/>
                <a:uFillTx/>
              </a:endParaRPr>
            </a:p>
          </p:txBody>
        </p:sp>
      </p:grpSp>
      <p:sp>
        <p:nvSpPr>
          <p:cNvPr id="71" name="TextBox 10"/>
          <p:cNvSpPr txBox="1"/>
          <p:nvPr/>
        </p:nvSpPr>
        <p:spPr>
          <a:xfrm>
            <a:off x="4055775" y="2858978"/>
            <a:ext cx="1335405" cy="252730"/>
          </a:xfrm>
          <a:prstGeom prst="rect">
            <a:avLst/>
          </a:prstGeom>
          <a:noFill/>
        </p:spPr>
        <p:txBody>
          <a:bodyPr wrap="none" lIns="68580" tIns="34290" rIns="68580" bIns="34290" rtlCol="0">
            <a:spAutoFit/>
          </a:bodyPr>
          <a:lstStyle/>
          <a:p>
            <a:pPr defTabSz="685800"/>
            <a:r>
              <a:rPr lang="en-US" altLang="zh-CN" sz="1200" dirty="0">
                <a:solidFill>
                  <a:srgbClr val="4B6075"/>
                </a:solidFill>
                <a:latin typeface="微软雅黑" panose="020B0503020204020204" pitchFamily="34" charset="-122"/>
                <a:ea typeface="微软雅黑" panose="020B0503020204020204" pitchFamily="34" charset="-122"/>
              </a:rPr>
              <a:t>Zhang, WenXiao</a:t>
            </a:r>
            <a:endParaRPr lang="zh-CN" altLang="en-US" sz="1200" dirty="0">
              <a:solidFill>
                <a:srgbClr val="4B6075"/>
              </a:solidFill>
              <a:latin typeface="微软雅黑" panose="020B0503020204020204" pitchFamily="34" charset="-122"/>
              <a:ea typeface="微软雅黑" panose="020B0503020204020204" pitchFamily="34" charset="-122"/>
            </a:endParaRPr>
          </a:p>
        </p:txBody>
      </p:sp>
      <p:sp>
        <p:nvSpPr>
          <p:cNvPr id="100" name="文本框 99"/>
          <p:cNvSpPr txBox="1"/>
          <p:nvPr/>
        </p:nvSpPr>
        <p:spPr>
          <a:xfrm>
            <a:off x="899160" y="1899285"/>
            <a:ext cx="7386320" cy="829945"/>
          </a:xfrm>
          <a:prstGeom prst="rect">
            <a:avLst/>
          </a:prstGeom>
          <a:noFill/>
          <a:ln w="9525">
            <a:noFill/>
          </a:ln>
        </p:spPr>
        <p:txBody>
          <a:bodyPr wrap="square">
            <a:spAutoFit/>
          </a:bodyPr>
          <a:lstStyle/>
          <a:p>
            <a:pPr indent="0" algn="ctr"/>
            <a:r>
              <a:rPr lang="en-US" altLang="zh-CN" sz="2400" b="1">
                <a:solidFill>
                  <a:srgbClr val="4B6075"/>
                </a:solidFill>
                <a:latin typeface="Times New Roman" panose="02020603050405020304" pitchFamily="18" charset="0"/>
                <a:ea typeface="宋体" panose="02010600030101010101" pitchFamily="2" charset="-122"/>
              </a:rPr>
              <a:t>3D Gaussian Splatting </a:t>
            </a:r>
            <a:r>
              <a:rPr lang="ja-JP" altLang="en-US" sz="2400" b="1">
                <a:solidFill>
                  <a:srgbClr val="4B6075"/>
                </a:solidFill>
                <a:latin typeface="Times New Roman" panose="02020603050405020304" pitchFamily="18" charset="0"/>
                <a:ea typeface="宋体" panose="02010600030101010101" pitchFamily="2" charset="-122"/>
              </a:rPr>
              <a:t>を</a:t>
            </a:r>
            <a:r>
              <a:rPr lang="zh-CN" altLang="en-US" sz="2400" b="1">
                <a:solidFill>
                  <a:srgbClr val="4B6075"/>
                </a:solidFill>
                <a:latin typeface="Times New Roman" panose="02020603050405020304" pitchFamily="18" charset="0"/>
                <a:ea typeface="宋体" panose="02010600030101010101" pitchFamily="2" charset="-122"/>
              </a:rPr>
              <a:t>用</a:t>
            </a:r>
            <a:r>
              <a:rPr lang="ja-JP" altLang="en-US" sz="2400" b="1">
                <a:solidFill>
                  <a:srgbClr val="4B6075"/>
                </a:solidFill>
                <a:latin typeface="Times New Roman" panose="02020603050405020304" pitchFamily="18" charset="0"/>
                <a:ea typeface="宋体" panose="02010600030101010101" pitchFamily="2" charset="-122"/>
              </a:rPr>
              <a:t>いたインタラクティブな</a:t>
            </a:r>
            <a:r>
              <a:rPr lang="en-US" altLang="zh-CN" sz="2400" b="1">
                <a:solidFill>
                  <a:srgbClr val="4B6075"/>
                </a:solidFill>
                <a:latin typeface="Times New Roman" panose="02020603050405020304" pitchFamily="18" charset="0"/>
                <a:ea typeface="宋体" panose="02010600030101010101" pitchFamily="2" charset="-122"/>
              </a:rPr>
              <a:t>VR</a:t>
            </a:r>
            <a:r>
              <a:rPr lang="ja-JP" altLang="en-US" sz="2400" b="1">
                <a:solidFill>
                  <a:srgbClr val="4B6075"/>
                </a:solidFill>
                <a:latin typeface="Times New Roman" panose="02020603050405020304" pitchFamily="18" charset="0"/>
                <a:ea typeface="宋体" panose="02010600030101010101" pitchFamily="2" charset="-122"/>
              </a:rPr>
              <a:t>システムの</a:t>
            </a:r>
            <a:r>
              <a:rPr lang="zh-CN" altLang="en-US" sz="2400" b="1">
                <a:solidFill>
                  <a:srgbClr val="4B6075"/>
                </a:solidFill>
                <a:latin typeface="Times New Roman" panose="02020603050405020304" pitchFamily="18" charset="0"/>
                <a:ea typeface="宋体" panose="02010600030101010101" pitchFamily="2" charset="-122"/>
              </a:rPr>
              <a:t>構築</a:t>
            </a:r>
            <a:endParaRPr lang="zh-CN" altLang="en-US" sz="2400" b="1">
              <a:solidFill>
                <a:srgbClr val="4B6075"/>
              </a:solidFill>
              <a:latin typeface="Times New Roman" panose="02020603050405020304" pitchFamily="18" charset="0"/>
              <a:ea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756495"/>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1" cstate="print">
            <a:extLst>
              <a:ext uri="{BEBA8EAE-BF5A-486C-A8C5-ECC9F3942E4B}">
                <a14:imgProps xmlns:a14="http://schemas.microsoft.com/office/drawing/2010/main">
                  <a14:imgLayer r:embed="rId2">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研究方法</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研究目标</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2268220" y="1052195"/>
            <a:ext cx="5931535" cy="2584450"/>
          </a:xfrm>
          <a:prstGeom prst="rect">
            <a:avLst/>
          </a:prstGeom>
          <a:noFill/>
        </p:spPr>
        <p:txBody>
          <a:bodyPr wrap="square" rtlCol="0">
            <a:spAutoFit/>
          </a:bodyPr>
          <a:lstStyle/>
          <a:p>
            <a:pPr marL="171450" indent="-171450" algn="l">
              <a:lnSpc>
                <a:spcPct val="150000"/>
              </a:lnSpc>
              <a:buClrTx/>
              <a:buSzTx/>
              <a:buFont typeface="Wingdings" panose="05000000000000000000" charset="0"/>
              <a:buChar char="Ø"/>
            </a:pPr>
            <a:r>
              <a:rPr lang="zh-CN" altLang="en-US" sz="1200" dirty="0">
                <a:solidFill>
                  <a:schemeClr val="bg1">
                    <a:lumMod val="50000"/>
                  </a:schemeClr>
                </a:solidFill>
                <a:latin typeface="Arial" panose="020B0604020202020204" pitchFamily="34" charset="0"/>
                <a:ea typeface="微软雅黑" panose="020B0503020204020204" pitchFamily="34" charset="-122"/>
              </a:rPr>
              <a:t>交互将依据现有的参考，从以下</a:t>
            </a:r>
            <a:r>
              <a:rPr lang="en-US" altLang="zh-CN" sz="1200" dirty="0">
                <a:solidFill>
                  <a:schemeClr val="bg1">
                    <a:lumMod val="50000"/>
                  </a:schemeClr>
                </a:solidFill>
                <a:latin typeface="Arial" panose="020B0604020202020204" pitchFamily="34" charset="0"/>
                <a:ea typeface="微软雅黑" panose="020B0503020204020204" pitchFamily="34" charset="-122"/>
              </a:rPr>
              <a:t>7</a:t>
            </a:r>
            <a:r>
              <a:rPr lang="zh-CN" altLang="en-US" sz="1200" dirty="0">
                <a:solidFill>
                  <a:schemeClr val="bg1">
                    <a:lumMod val="50000"/>
                  </a:schemeClr>
                </a:solidFill>
                <a:latin typeface="Arial" panose="020B0604020202020204" pitchFamily="34" charset="0"/>
                <a:ea typeface="微软雅黑" panose="020B0503020204020204" pitchFamily="34" charset="-122"/>
              </a:rPr>
              <a:t>各方面考虑：</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algn="l">
              <a:lnSpc>
                <a:spcPct val="150000"/>
              </a:lnSpc>
              <a:buClrTx/>
              <a:buSzTx/>
              <a:buFontTx/>
            </a:pP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全景。观察总体模式及发展</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变焦。观察数据的一个较小子集</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过滤。基于检索词观察子集</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细节。交互式观察所选对象的值</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关联。观察关系并比较观测值</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历史。追踪行动和见解</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gn="l">
              <a:lnSpc>
                <a:spcPct val="150000"/>
              </a:lnSpc>
              <a:buClrTx/>
              <a:buSzTx/>
              <a:buFont typeface="Arial" panose="020B0604020202020204" pitchFamily="34" charset="0"/>
              <a:buChar char="•"/>
            </a:pPr>
            <a:r>
              <a:rPr lang="zh-CN" altLang="en-US" sz="1200" dirty="0">
                <a:solidFill>
                  <a:schemeClr val="bg1">
                    <a:lumMod val="50000"/>
                  </a:schemeClr>
                </a:solidFill>
                <a:latin typeface="Arial" panose="020B0604020202020204" pitchFamily="34" charset="0"/>
                <a:ea typeface="微软雅黑" panose="020B0503020204020204" pitchFamily="34" charset="-122"/>
              </a:rPr>
              <a:t>提取。标记和捕获数据</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1" cstate="print">
            <a:extLst>
              <a:ext uri="{BEBA8EAE-BF5A-486C-A8C5-ECC9F3942E4B}">
                <a14:imgProps xmlns:a14="http://schemas.microsoft.com/office/drawing/2010/main">
                  <a14:imgLayer r:embed="rId2">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现有成果</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圆角矩形 37"/>
          <p:cNvSpPr/>
          <p:nvPr/>
        </p:nvSpPr>
        <p:spPr>
          <a:xfrm>
            <a:off x="1475822" y="77010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RPYS</a:t>
            </a:r>
            <a:endParaRPr lang="en-US" altLang="zh-CN" sz="1000" dirty="0">
              <a:ln w="6350">
                <a:noFill/>
              </a:ln>
              <a:solidFill>
                <a:schemeClr val="bg1"/>
              </a:solidFill>
              <a:latin typeface="Impact" panose="020B0806030902050204" pitchFamily="34" charset="0"/>
              <a:ea typeface="微软雅黑" panose="020B0503020204020204" pitchFamily="34" charset="-122"/>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pic>
        <p:nvPicPr>
          <p:cNvPr id="2" name="图片 1"/>
          <p:cNvPicPr/>
          <p:nvPr/>
        </p:nvPicPr>
        <p:blipFill>
          <a:blip r:embed="rId3"/>
          <a:stretch>
            <a:fillRect/>
          </a:stretch>
        </p:blipFill>
        <p:spPr>
          <a:xfrm>
            <a:off x="3060065" y="1224280"/>
            <a:ext cx="4401185" cy="2047875"/>
          </a:xfrm>
          <a:prstGeom prst="rect">
            <a:avLst/>
          </a:prstGeom>
          <a:noFill/>
          <a:ln w="9525">
            <a:noFill/>
          </a:ln>
        </p:spPr>
      </p:pic>
      <p:sp>
        <p:nvSpPr>
          <p:cNvPr id="4" name="文本框 3"/>
          <p:cNvSpPr txBox="1"/>
          <p:nvPr/>
        </p:nvSpPr>
        <p:spPr>
          <a:xfrm>
            <a:off x="2294890" y="3578860"/>
            <a:ext cx="5931535" cy="1198880"/>
          </a:xfrm>
          <a:prstGeom prst="rect">
            <a:avLst/>
          </a:prstGeom>
          <a:noFill/>
        </p:spPr>
        <p:txBody>
          <a:bodyPr wrap="square" rtlCol="0">
            <a:spAutoFit/>
          </a:bodyPr>
          <a:lstStyle/>
          <a:p>
            <a:pPr algn="l">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1990-2005年是VIS早期阶段（IEEE TVCG vispudata.org），与此图第一次最高峰相符，因此可视化领域的根源性文献锁定范围为1990-2005年，2005年以前共有6个峰值，分别为1963年、1967年、1977年、1984年、1987年、1999年，这些年中被引频次最高的文献即为候选根源文献。</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1" cstate="print">
            <a:extLst>
              <a:ext uri="{BEBA8EAE-BF5A-486C-A8C5-ECC9F3942E4B}">
                <a14:imgProps xmlns:a14="http://schemas.microsoft.com/office/drawing/2010/main">
                  <a14:imgLayer r:embed="rId2">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现有成果</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圆角矩形 37"/>
          <p:cNvSpPr/>
          <p:nvPr/>
        </p:nvSpPr>
        <p:spPr>
          <a:xfrm>
            <a:off x="1475822" y="77010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MULTI-RPYS</a:t>
            </a:r>
            <a:endParaRPr lang="en-US" altLang="zh-CN"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4" name="文本框 3"/>
          <p:cNvSpPr txBox="1"/>
          <p:nvPr/>
        </p:nvSpPr>
        <p:spPr>
          <a:xfrm>
            <a:off x="2294890" y="3578860"/>
            <a:ext cx="5931535" cy="922020"/>
          </a:xfrm>
          <a:prstGeom prst="rect">
            <a:avLst/>
          </a:prstGeom>
          <a:noFill/>
        </p:spPr>
        <p:txBody>
          <a:bodyPr wrap="square" rtlCol="0">
            <a:spAutoFit/>
          </a:bodyPr>
          <a:lstStyle/>
          <a:p>
            <a:pPr>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经典文献 = 发表十年以后还被引用说明其在十年后还有价值没被技术革命淘汰 + 在该领域某年发表所有文献的参考文献中占比较高，相对被引用率较突出，且连续三年及以上都较突出。</a:t>
            </a:r>
            <a:endParaRPr lang="en-US" altLang="zh-CN" sz="1200" dirty="0">
              <a:solidFill>
                <a:schemeClr val="bg1">
                  <a:lumMod val="50000"/>
                </a:schemeClr>
              </a:solidFill>
              <a:latin typeface="Arial" panose="020B0604020202020204" pitchFamily="34" charset="0"/>
              <a:ea typeface="微软雅黑" panose="020B0503020204020204" pitchFamily="34" charset="-122"/>
            </a:endParaRPr>
          </a:p>
        </p:txBody>
      </p:sp>
      <p:pic>
        <p:nvPicPr>
          <p:cNvPr id="101" name="图片 100"/>
          <p:cNvPicPr/>
          <p:nvPr/>
        </p:nvPicPr>
        <p:blipFill>
          <a:blip r:embed="rId3"/>
          <a:stretch>
            <a:fillRect/>
          </a:stretch>
        </p:blipFill>
        <p:spPr>
          <a:xfrm>
            <a:off x="2700020" y="1448435"/>
            <a:ext cx="4996180" cy="2022475"/>
          </a:xfrm>
          <a:prstGeom prst="rect">
            <a:avLst/>
          </a:prstGeom>
          <a:noFill/>
          <a:ln w="9525">
            <a:noFill/>
          </a:ln>
        </p:spPr>
      </p:pic>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1" cstate="print">
            <a:extLst>
              <a:ext uri="{BEBA8EAE-BF5A-486C-A8C5-ECC9F3942E4B}">
                <a14:imgProps xmlns:a14="http://schemas.microsoft.com/office/drawing/2010/main">
                  <a14:imgLayer r:embed="rId2">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现有成果</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圆角矩形 37"/>
          <p:cNvSpPr/>
          <p:nvPr/>
        </p:nvSpPr>
        <p:spPr>
          <a:xfrm>
            <a:off x="1475822" y="77010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主路径分析</a:t>
            </a:r>
            <a:endParaRPr lang="zh-CN" altLang="en-US"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4" name="文本框 3"/>
          <p:cNvSpPr txBox="1"/>
          <p:nvPr/>
        </p:nvSpPr>
        <p:spPr>
          <a:xfrm>
            <a:off x="2268220" y="4010660"/>
            <a:ext cx="5931535" cy="645160"/>
          </a:xfrm>
          <a:prstGeom prst="rect">
            <a:avLst/>
          </a:prstGeom>
          <a:noFill/>
        </p:spPr>
        <p:txBody>
          <a:bodyPr wrap="square" rtlCol="0">
            <a:spAutoFit/>
          </a:bodyPr>
          <a:lstStyle/>
          <a:p>
            <a:pPr>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考虑了不引起视觉混乱且包含尽可能多文献的情况下，选择了分析可视化最重要的前200篇文献。根据节点度和被引次数（圆圈大小）选出可能根源性文章为红框标出。</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p:txBody>
      </p:sp>
      <p:pic>
        <p:nvPicPr>
          <p:cNvPr id="102" name="图片 101"/>
          <p:cNvPicPr/>
          <p:nvPr/>
        </p:nvPicPr>
        <p:blipFill>
          <a:blip r:embed="rId3"/>
          <a:stretch>
            <a:fillRect/>
          </a:stretch>
        </p:blipFill>
        <p:spPr>
          <a:xfrm>
            <a:off x="1979930" y="1136650"/>
            <a:ext cx="6433820" cy="2839085"/>
          </a:xfrm>
          <a:prstGeom prst="rect">
            <a:avLst/>
          </a:prstGeom>
          <a:noFill/>
          <a:ln w="9525">
            <a:noFill/>
          </a:ln>
        </p:spPr>
      </p:pic>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1" cstate="print">
            <a:extLst>
              <a:ext uri="{BEBA8EAE-BF5A-486C-A8C5-ECC9F3942E4B}">
                <a14:imgProps xmlns:a14="http://schemas.microsoft.com/office/drawing/2010/main">
                  <a14:imgLayer r:embed="rId2">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现有成果</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圆角矩形 37"/>
          <p:cNvSpPr/>
          <p:nvPr/>
        </p:nvSpPr>
        <p:spPr>
          <a:xfrm>
            <a:off x="1475822" y="77010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主路径分析</a:t>
            </a:r>
            <a:endParaRPr lang="zh-CN" altLang="en-US"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4" name="文本框 3"/>
          <p:cNvSpPr txBox="1"/>
          <p:nvPr/>
        </p:nvSpPr>
        <p:spPr>
          <a:xfrm>
            <a:off x="2411730" y="4227195"/>
            <a:ext cx="5931535" cy="368300"/>
          </a:xfrm>
          <a:prstGeom prst="rect">
            <a:avLst/>
          </a:prstGeom>
          <a:noFill/>
        </p:spPr>
        <p:txBody>
          <a:bodyPr wrap="square" rtlCol="0">
            <a:spAutoFit/>
          </a:bodyPr>
          <a:lstStyle/>
          <a:p>
            <a:pPr>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将网络图进行主路径分析，得到</a:t>
            </a:r>
            <a:r>
              <a:rPr lang="en-US" altLang="zh-CN" sz="1200" dirty="0">
                <a:solidFill>
                  <a:schemeClr val="bg1">
                    <a:lumMod val="50000"/>
                  </a:schemeClr>
                </a:solidFill>
                <a:latin typeface="Arial" panose="020B0604020202020204" pitchFamily="34" charset="0"/>
                <a:ea typeface="微软雅黑" panose="020B0503020204020204" pitchFamily="34" charset="-122"/>
              </a:rPr>
              <a:t>6</a:t>
            </a:r>
            <a:r>
              <a:rPr lang="zh-CN" altLang="en-US" sz="1200" dirty="0">
                <a:solidFill>
                  <a:schemeClr val="bg1">
                    <a:lumMod val="50000"/>
                  </a:schemeClr>
                </a:solidFill>
                <a:latin typeface="Arial" panose="020B0604020202020204" pitchFamily="34" charset="0"/>
                <a:ea typeface="微软雅黑" panose="020B0503020204020204" pitchFamily="34" charset="-122"/>
              </a:rPr>
              <a:t>篇核心文献</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p:txBody>
      </p:sp>
      <p:pic>
        <p:nvPicPr>
          <p:cNvPr id="103" name="图片 102"/>
          <p:cNvPicPr/>
          <p:nvPr/>
        </p:nvPicPr>
        <p:blipFill>
          <a:blip r:embed="rId3"/>
          <a:stretch>
            <a:fillRect/>
          </a:stretch>
        </p:blipFill>
        <p:spPr>
          <a:xfrm>
            <a:off x="2339975" y="1151890"/>
            <a:ext cx="5532120" cy="2940685"/>
          </a:xfrm>
          <a:prstGeom prst="rect">
            <a:avLst/>
          </a:prstGeom>
          <a:noFill/>
          <a:ln w="9525">
            <a:noFill/>
          </a:ln>
        </p:spPr>
      </p:pic>
    </p:spTree>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1" cstate="print">
            <a:extLst>
              <a:ext uri="{BEBA8EAE-BF5A-486C-A8C5-ECC9F3942E4B}">
                <a14:imgProps xmlns:a14="http://schemas.microsoft.com/office/drawing/2010/main">
                  <a14:imgLayer r:embed="rId2">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现有成果</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圆角矩形 37"/>
          <p:cNvSpPr/>
          <p:nvPr/>
        </p:nvSpPr>
        <p:spPr>
          <a:xfrm>
            <a:off x="1475822" y="77010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主题分布</a:t>
            </a:r>
            <a:endParaRPr lang="zh-CN" altLang="en-US" sz="1000" dirty="0">
              <a:ln w="6350">
                <a:noFill/>
              </a:ln>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4" name="文本框 3"/>
          <p:cNvSpPr txBox="1"/>
          <p:nvPr/>
        </p:nvSpPr>
        <p:spPr>
          <a:xfrm>
            <a:off x="2411730" y="4227195"/>
            <a:ext cx="5931535" cy="368300"/>
          </a:xfrm>
          <a:prstGeom prst="rect">
            <a:avLst/>
          </a:prstGeom>
          <a:noFill/>
        </p:spPr>
        <p:txBody>
          <a:bodyPr wrap="square" rtlCol="0">
            <a:spAutoFit/>
          </a:bodyPr>
          <a:lstStyle/>
          <a:p>
            <a:pPr>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聚类后生成最小生成树，一个节点代表一篇文献，将主路径在主题树上标出。</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2915920" y="1130300"/>
            <a:ext cx="4083685" cy="2905760"/>
          </a:xfrm>
          <a:prstGeom prst="rect">
            <a:avLst/>
          </a:prstGeom>
        </p:spPr>
      </p:pic>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3147020"/>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1" cstate="print">
            <a:extLst>
              <a:ext uri="{BEBA8EAE-BF5A-486C-A8C5-ECC9F3942E4B}">
                <a14:imgProps xmlns:a14="http://schemas.microsoft.com/office/drawing/2010/main">
                  <a14:imgLayer r:embed="rId2">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80" name="矩形 79"/>
          <p:cNvSpPr/>
          <p:nvPr/>
        </p:nvSpPr>
        <p:spPr>
          <a:xfrm>
            <a:off x="5867400" y="243283"/>
            <a:ext cx="2665040" cy="322580"/>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预期成果</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预期成果</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Freeform 23"/>
          <p:cNvSpPr/>
          <p:nvPr/>
        </p:nvSpPr>
        <p:spPr bwMode="auto">
          <a:xfrm>
            <a:off x="1788837" y="825183"/>
            <a:ext cx="382107" cy="396803"/>
          </a:xfrm>
          <a:custGeom>
            <a:avLst/>
            <a:gdLst>
              <a:gd name="T0" fmla="*/ 103646 w 51"/>
              <a:gd name="T1" fmla="*/ 0 h 53"/>
              <a:gd name="T2" fmla="*/ 0 w 51"/>
              <a:gd name="T3" fmla="*/ 109974 h 53"/>
              <a:gd name="T4" fmla="*/ 0 w 51"/>
              <a:gd name="T5" fmla="*/ 239355 h 53"/>
              <a:gd name="T6" fmla="*/ 103646 w 51"/>
              <a:gd name="T7" fmla="*/ 342860 h 53"/>
              <a:gd name="T8" fmla="*/ 226726 w 51"/>
              <a:gd name="T9" fmla="*/ 342860 h 53"/>
              <a:gd name="T10" fmla="*/ 330372 w 51"/>
              <a:gd name="T11" fmla="*/ 239355 h 53"/>
              <a:gd name="T12" fmla="*/ 330372 w 51"/>
              <a:gd name="T13" fmla="*/ 109974 h 53"/>
              <a:gd name="T14" fmla="*/ 226726 w 51"/>
              <a:gd name="T15" fmla="*/ 0 h 53"/>
              <a:gd name="T16" fmla="*/ 103646 w 51"/>
              <a:gd name="T17" fmla="*/ 0 h 5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1" h="53">
                <a:moveTo>
                  <a:pt x="16" y="0"/>
                </a:moveTo>
                <a:cubicBezTo>
                  <a:pt x="7" y="0"/>
                  <a:pt x="0" y="8"/>
                  <a:pt x="0" y="17"/>
                </a:cubicBezTo>
                <a:cubicBezTo>
                  <a:pt x="0" y="37"/>
                  <a:pt x="0" y="37"/>
                  <a:pt x="0" y="37"/>
                </a:cubicBezTo>
                <a:cubicBezTo>
                  <a:pt x="0" y="46"/>
                  <a:pt x="7" y="53"/>
                  <a:pt x="16" y="53"/>
                </a:cubicBezTo>
                <a:cubicBezTo>
                  <a:pt x="35" y="53"/>
                  <a:pt x="35" y="53"/>
                  <a:pt x="35" y="53"/>
                </a:cubicBezTo>
                <a:cubicBezTo>
                  <a:pt x="44" y="53"/>
                  <a:pt x="51" y="46"/>
                  <a:pt x="51" y="37"/>
                </a:cubicBezTo>
                <a:cubicBezTo>
                  <a:pt x="51" y="17"/>
                  <a:pt x="51" y="17"/>
                  <a:pt x="51" y="17"/>
                </a:cubicBezTo>
                <a:cubicBezTo>
                  <a:pt x="51" y="8"/>
                  <a:pt x="44" y="0"/>
                  <a:pt x="35" y="0"/>
                </a:cubicBezTo>
                <a:lnTo>
                  <a:pt x="16" y="0"/>
                </a:lnTo>
                <a:close/>
              </a:path>
            </a:pathLst>
          </a:custGeom>
          <a:solidFill>
            <a:srgbClr val="005D9D"/>
          </a:solidFill>
          <a:ln>
            <a:noFill/>
          </a:ln>
        </p:spPr>
        <p:txBody>
          <a:bodyPr/>
          <a:lstStyle/>
          <a:p>
            <a:endParaRPr lang="zh-CN" altLang="en-US"/>
          </a:p>
        </p:txBody>
      </p:sp>
      <p:sp>
        <p:nvSpPr>
          <p:cNvPr id="18" name="Freeform 24"/>
          <p:cNvSpPr/>
          <p:nvPr/>
        </p:nvSpPr>
        <p:spPr bwMode="auto">
          <a:xfrm>
            <a:off x="1792511" y="4295771"/>
            <a:ext cx="382107" cy="440893"/>
          </a:xfrm>
          <a:custGeom>
            <a:avLst/>
            <a:gdLst>
              <a:gd name="T0" fmla="*/ 0 w 291"/>
              <a:gd name="T1" fmla="*/ 0 h 336"/>
              <a:gd name="T2" fmla="*/ 330372 w 291"/>
              <a:gd name="T3" fmla="*/ 0 h 336"/>
              <a:gd name="T4" fmla="*/ 162348 w 291"/>
              <a:gd name="T5" fmla="*/ 381460 h 336"/>
              <a:gd name="T6" fmla="*/ 0 w 291"/>
              <a:gd name="T7" fmla="*/ 0 h 33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91" h="336">
                <a:moveTo>
                  <a:pt x="0" y="0"/>
                </a:moveTo>
                <a:lnTo>
                  <a:pt x="291" y="0"/>
                </a:lnTo>
                <a:lnTo>
                  <a:pt x="143" y="336"/>
                </a:lnTo>
                <a:lnTo>
                  <a:pt x="0" y="0"/>
                </a:lnTo>
                <a:close/>
              </a:path>
            </a:pathLst>
          </a:custGeom>
          <a:solidFill>
            <a:srgbClr val="005D9D"/>
          </a:solidFill>
          <a:ln>
            <a:noFill/>
          </a:ln>
        </p:spPr>
        <p:txBody>
          <a:bodyPr/>
          <a:lstStyle/>
          <a:p>
            <a:endParaRPr lang="zh-CN" altLang="en-US"/>
          </a:p>
        </p:txBody>
      </p:sp>
      <p:sp>
        <p:nvSpPr>
          <p:cNvPr id="19" name="Freeform 25"/>
          <p:cNvSpPr/>
          <p:nvPr/>
        </p:nvSpPr>
        <p:spPr bwMode="auto">
          <a:xfrm>
            <a:off x="1935800" y="4684308"/>
            <a:ext cx="88179" cy="104711"/>
          </a:xfrm>
          <a:custGeom>
            <a:avLst/>
            <a:gdLst>
              <a:gd name="T0" fmla="*/ 38600 w 12"/>
              <a:gd name="T1" fmla="*/ 6487 h 14"/>
              <a:gd name="T2" fmla="*/ 0 w 12"/>
              <a:gd name="T3" fmla="*/ 0 h 14"/>
              <a:gd name="T4" fmla="*/ 38600 w 12"/>
              <a:gd name="T5" fmla="*/ 90824 h 14"/>
              <a:gd name="T6" fmla="*/ 77200 w 12"/>
              <a:gd name="T7" fmla="*/ 0 h 14"/>
              <a:gd name="T8" fmla="*/ 38600 w 12"/>
              <a:gd name="T9" fmla="*/ 6487 h 1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 h="14">
                <a:moveTo>
                  <a:pt x="6" y="1"/>
                </a:moveTo>
                <a:cubicBezTo>
                  <a:pt x="4" y="1"/>
                  <a:pt x="2" y="0"/>
                  <a:pt x="0" y="0"/>
                </a:cubicBezTo>
                <a:cubicBezTo>
                  <a:pt x="6" y="14"/>
                  <a:pt x="6" y="14"/>
                  <a:pt x="6" y="14"/>
                </a:cubicBezTo>
                <a:cubicBezTo>
                  <a:pt x="12" y="0"/>
                  <a:pt x="12" y="0"/>
                  <a:pt x="12" y="0"/>
                </a:cubicBezTo>
                <a:cubicBezTo>
                  <a:pt x="10" y="1"/>
                  <a:pt x="8" y="1"/>
                  <a:pt x="6" y="1"/>
                </a:cubicBezTo>
                <a:close/>
              </a:path>
            </a:pathLst>
          </a:custGeom>
          <a:solidFill>
            <a:srgbClr val="13918D"/>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0" name="Freeform 26"/>
          <p:cNvSpPr/>
          <p:nvPr/>
        </p:nvSpPr>
        <p:spPr bwMode="auto">
          <a:xfrm>
            <a:off x="2062558" y="1117274"/>
            <a:ext cx="112060" cy="3222190"/>
          </a:xfrm>
          <a:custGeom>
            <a:avLst/>
            <a:gdLst>
              <a:gd name="T0" fmla="*/ 45563 w 15"/>
              <a:gd name="T1" fmla="*/ 0 h 430"/>
              <a:gd name="T2" fmla="*/ 0 w 15"/>
              <a:gd name="T3" fmla="*/ 51791 h 430"/>
              <a:gd name="T4" fmla="*/ 0 w 15"/>
              <a:gd name="T5" fmla="*/ 2738433 h 430"/>
              <a:gd name="T6" fmla="*/ 45563 w 15"/>
              <a:gd name="T7" fmla="*/ 2783750 h 430"/>
              <a:gd name="T8" fmla="*/ 45563 w 15"/>
              <a:gd name="T9" fmla="*/ 2783750 h 430"/>
              <a:gd name="T10" fmla="*/ 97636 w 15"/>
              <a:gd name="T11" fmla="*/ 2738433 h 430"/>
              <a:gd name="T12" fmla="*/ 97636 w 15"/>
              <a:gd name="T13" fmla="*/ 51791 h 430"/>
              <a:gd name="T14" fmla="*/ 45563 w 15"/>
              <a:gd name="T15" fmla="*/ 0 h 43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5" h="430">
                <a:moveTo>
                  <a:pt x="7" y="0"/>
                </a:moveTo>
                <a:cubicBezTo>
                  <a:pt x="3" y="0"/>
                  <a:pt x="0" y="4"/>
                  <a:pt x="0" y="8"/>
                </a:cubicBezTo>
                <a:cubicBezTo>
                  <a:pt x="0" y="423"/>
                  <a:pt x="0" y="423"/>
                  <a:pt x="0" y="423"/>
                </a:cubicBezTo>
                <a:cubicBezTo>
                  <a:pt x="0" y="427"/>
                  <a:pt x="3" y="430"/>
                  <a:pt x="7" y="430"/>
                </a:cubicBezTo>
                <a:cubicBezTo>
                  <a:pt x="7" y="430"/>
                  <a:pt x="7" y="430"/>
                  <a:pt x="7" y="430"/>
                </a:cubicBezTo>
                <a:cubicBezTo>
                  <a:pt x="11" y="430"/>
                  <a:pt x="15" y="427"/>
                  <a:pt x="15" y="423"/>
                </a:cubicBezTo>
                <a:cubicBezTo>
                  <a:pt x="15" y="8"/>
                  <a:pt x="15" y="8"/>
                  <a:pt x="15" y="8"/>
                </a:cubicBezTo>
                <a:cubicBezTo>
                  <a:pt x="15" y="4"/>
                  <a:pt x="11" y="0"/>
                  <a:pt x="7" y="0"/>
                </a:cubicBezTo>
                <a:close/>
              </a:path>
            </a:pathLst>
          </a:custGeom>
          <a:solidFill>
            <a:schemeClr val="bg1">
              <a:lumMod val="65000"/>
            </a:schemeClr>
          </a:solidFill>
          <a:ln>
            <a:noFill/>
          </a:ln>
        </p:spPr>
        <p:txBody>
          <a:bodyPr/>
          <a:lstStyle/>
          <a:p>
            <a:endParaRPr lang="zh-CN" altLang="en-US"/>
          </a:p>
        </p:txBody>
      </p:sp>
      <p:sp>
        <p:nvSpPr>
          <p:cNvPr id="21" name="Freeform 27"/>
          <p:cNvSpPr/>
          <p:nvPr/>
        </p:nvSpPr>
        <p:spPr bwMode="auto">
          <a:xfrm>
            <a:off x="1792511" y="1117274"/>
            <a:ext cx="113897" cy="3227702"/>
          </a:xfrm>
          <a:custGeom>
            <a:avLst/>
            <a:gdLst>
              <a:gd name="T0" fmla="*/ 45563 w 15"/>
              <a:gd name="T1" fmla="*/ 0 h 431"/>
              <a:gd name="T2" fmla="*/ 0 w 15"/>
              <a:gd name="T3" fmla="*/ 51776 h 431"/>
              <a:gd name="T4" fmla="*/ 0 w 15"/>
              <a:gd name="T5" fmla="*/ 2737650 h 431"/>
              <a:gd name="T6" fmla="*/ 45563 w 15"/>
              <a:gd name="T7" fmla="*/ 2789426 h 431"/>
              <a:gd name="T8" fmla="*/ 45563 w 15"/>
              <a:gd name="T9" fmla="*/ 2789426 h 431"/>
              <a:gd name="T10" fmla="*/ 97636 w 15"/>
              <a:gd name="T11" fmla="*/ 2737650 h 431"/>
              <a:gd name="T12" fmla="*/ 97636 w 15"/>
              <a:gd name="T13" fmla="*/ 51776 h 431"/>
              <a:gd name="T14" fmla="*/ 45563 w 15"/>
              <a:gd name="T15" fmla="*/ 0 h 43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5" h="431">
                <a:moveTo>
                  <a:pt x="7" y="0"/>
                </a:moveTo>
                <a:cubicBezTo>
                  <a:pt x="3" y="0"/>
                  <a:pt x="0" y="4"/>
                  <a:pt x="0" y="8"/>
                </a:cubicBezTo>
                <a:cubicBezTo>
                  <a:pt x="0" y="423"/>
                  <a:pt x="0" y="423"/>
                  <a:pt x="0" y="423"/>
                </a:cubicBezTo>
                <a:cubicBezTo>
                  <a:pt x="0" y="427"/>
                  <a:pt x="3" y="430"/>
                  <a:pt x="7" y="431"/>
                </a:cubicBezTo>
                <a:cubicBezTo>
                  <a:pt x="7" y="431"/>
                  <a:pt x="7" y="431"/>
                  <a:pt x="7" y="431"/>
                </a:cubicBezTo>
                <a:cubicBezTo>
                  <a:pt x="12" y="430"/>
                  <a:pt x="15" y="427"/>
                  <a:pt x="15" y="423"/>
                </a:cubicBezTo>
                <a:cubicBezTo>
                  <a:pt x="15" y="8"/>
                  <a:pt x="15" y="8"/>
                  <a:pt x="15" y="8"/>
                </a:cubicBezTo>
                <a:cubicBezTo>
                  <a:pt x="15" y="4"/>
                  <a:pt x="12" y="0"/>
                  <a:pt x="7" y="0"/>
                </a:cubicBezTo>
                <a:close/>
              </a:path>
            </a:pathLst>
          </a:custGeom>
          <a:solidFill>
            <a:schemeClr val="bg1">
              <a:lumMod val="65000"/>
            </a:schemeClr>
          </a:solidFill>
          <a:ln>
            <a:noFill/>
          </a:ln>
        </p:spPr>
        <p:txBody>
          <a:bodyPr/>
          <a:lstStyle/>
          <a:p>
            <a:endParaRPr lang="zh-CN" altLang="en-US"/>
          </a:p>
        </p:txBody>
      </p:sp>
      <p:sp>
        <p:nvSpPr>
          <p:cNvPr id="4" name="Freeform 28"/>
          <p:cNvSpPr/>
          <p:nvPr/>
        </p:nvSpPr>
        <p:spPr bwMode="auto">
          <a:xfrm>
            <a:off x="1897223" y="1117274"/>
            <a:ext cx="165335" cy="3222190"/>
          </a:xfrm>
          <a:custGeom>
            <a:avLst/>
            <a:gdLst>
              <a:gd name="T0" fmla="*/ 70957 w 22"/>
              <a:gd name="T1" fmla="*/ 0 h 430"/>
              <a:gd name="T2" fmla="*/ 0 w 22"/>
              <a:gd name="T3" fmla="*/ 51791 h 430"/>
              <a:gd name="T4" fmla="*/ 0 w 22"/>
              <a:gd name="T5" fmla="*/ 2738433 h 430"/>
              <a:gd name="T6" fmla="*/ 70957 w 22"/>
              <a:gd name="T7" fmla="*/ 2783750 h 430"/>
              <a:gd name="T8" fmla="*/ 70957 w 22"/>
              <a:gd name="T9" fmla="*/ 2783750 h 430"/>
              <a:gd name="T10" fmla="*/ 141913 w 22"/>
              <a:gd name="T11" fmla="*/ 2738433 h 430"/>
              <a:gd name="T12" fmla="*/ 141913 w 22"/>
              <a:gd name="T13" fmla="*/ 51791 h 430"/>
              <a:gd name="T14" fmla="*/ 70957 w 22"/>
              <a:gd name="T15" fmla="*/ 0 h 43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2" h="430">
                <a:moveTo>
                  <a:pt x="11" y="0"/>
                </a:moveTo>
                <a:cubicBezTo>
                  <a:pt x="5" y="0"/>
                  <a:pt x="0" y="4"/>
                  <a:pt x="0" y="8"/>
                </a:cubicBezTo>
                <a:cubicBezTo>
                  <a:pt x="0" y="423"/>
                  <a:pt x="0" y="423"/>
                  <a:pt x="0" y="423"/>
                </a:cubicBezTo>
                <a:cubicBezTo>
                  <a:pt x="0" y="427"/>
                  <a:pt x="5" y="430"/>
                  <a:pt x="11" y="430"/>
                </a:cubicBezTo>
                <a:cubicBezTo>
                  <a:pt x="11" y="430"/>
                  <a:pt x="11" y="430"/>
                  <a:pt x="11" y="430"/>
                </a:cubicBezTo>
                <a:cubicBezTo>
                  <a:pt x="17" y="430"/>
                  <a:pt x="22" y="427"/>
                  <a:pt x="22" y="423"/>
                </a:cubicBezTo>
                <a:cubicBezTo>
                  <a:pt x="22" y="8"/>
                  <a:pt x="22" y="8"/>
                  <a:pt x="22" y="8"/>
                </a:cubicBezTo>
                <a:cubicBezTo>
                  <a:pt x="22" y="4"/>
                  <a:pt x="17" y="0"/>
                  <a:pt x="11" y="0"/>
                </a:cubicBezTo>
                <a:close/>
              </a:path>
            </a:pathLst>
          </a:custGeom>
          <a:solidFill>
            <a:schemeClr val="bg1">
              <a:lumMod val="85000"/>
            </a:schemeClr>
          </a:solidFill>
          <a:ln>
            <a:noFill/>
          </a:ln>
        </p:spPr>
        <p:txBody>
          <a:bodyPr/>
          <a:lstStyle/>
          <a:p>
            <a:endParaRPr lang="zh-CN" altLang="en-US"/>
          </a:p>
        </p:txBody>
      </p:sp>
      <p:grpSp>
        <p:nvGrpSpPr>
          <p:cNvPr id="5" name="Group 4"/>
          <p:cNvGrpSpPr/>
          <p:nvPr/>
        </p:nvGrpSpPr>
        <p:grpSpPr bwMode="auto">
          <a:xfrm>
            <a:off x="2334442" y="1752894"/>
            <a:ext cx="2985210" cy="681547"/>
            <a:chOff x="1738313" y="2143839"/>
            <a:chExt cx="2579688" cy="588963"/>
          </a:xfrm>
        </p:grpSpPr>
        <p:sp>
          <p:nvSpPr>
            <p:cNvPr id="6" name="Freeform 8"/>
            <p:cNvSpPr/>
            <p:nvPr/>
          </p:nvSpPr>
          <p:spPr bwMode="auto">
            <a:xfrm>
              <a:off x="4154488" y="2234327"/>
              <a:ext cx="163513" cy="498475"/>
            </a:xfrm>
            <a:custGeom>
              <a:avLst/>
              <a:gdLst>
                <a:gd name="T0" fmla="*/ 0 w 103"/>
                <a:gd name="T1" fmla="*/ 498475 h 314"/>
                <a:gd name="T2" fmla="*/ 163513 w 103"/>
                <a:gd name="T3" fmla="*/ 354013 h 314"/>
                <a:gd name="T4" fmla="*/ 163513 w 103"/>
                <a:gd name="T5" fmla="*/ 0 h 314"/>
                <a:gd name="T6" fmla="*/ 0 w 103"/>
                <a:gd name="T7" fmla="*/ 0 h 314"/>
                <a:gd name="T8" fmla="*/ 0 w 103"/>
                <a:gd name="T9" fmla="*/ 498475 h 31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 h="314">
                  <a:moveTo>
                    <a:pt x="0" y="314"/>
                  </a:moveTo>
                  <a:lnTo>
                    <a:pt x="103" y="223"/>
                  </a:lnTo>
                  <a:lnTo>
                    <a:pt x="103" y="0"/>
                  </a:lnTo>
                  <a:lnTo>
                    <a:pt x="0" y="0"/>
                  </a:lnTo>
                  <a:lnTo>
                    <a:pt x="0" y="314"/>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5" name="Rectangle 10"/>
            <p:cNvSpPr>
              <a:spLocks noChangeArrowheads="1"/>
            </p:cNvSpPr>
            <p:nvPr/>
          </p:nvSpPr>
          <p:spPr bwMode="auto">
            <a:xfrm>
              <a:off x="1738313" y="2143839"/>
              <a:ext cx="2579688" cy="444500"/>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a:p>
          </p:txBody>
        </p:sp>
      </p:grpSp>
      <p:grpSp>
        <p:nvGrpSpPr>
          <p:cNvPr id="26" name="Group 1"/>
          <p:cNvGrpSpPr/>
          <p:nvPr/>
        </p:nvGrpSpPr>
        <p:grpSpPr bwMode="auto">
          <a:xfrm>
            <a:off x="1381011" y="1421694"/>
            <a:ext cx="1225315" cy="859741"/>
            <a:chOff x="914400" y="1845389"/>
            <a:chExt cx="1058863" cy="742950"/>
          </a:xfrm>
        </p:grpSpPr>
        <p:sp>
          <p:nvSpPr>
            <p:cNvPr id="7" name="Freeform 9"/>
            <p:cNvSpPr/>
            <p:nvPr/>
          </p:nvSpPr>
          <p:spPr bwMode="auto">
            <a:xfrm>
              <a:off x="914400" y="1845389"/>
              <a:ext cx="163513" cy="742950"/>
            </a:xfrm>
            <a:custGeom>
              <a:avLst/>
              <a:gdLst>
                <a:gd name="T0" fmla="*/ 103 w 103"/>
                <a:gd name="T1" fmla="*/ 468 h 468"/>
                <a:gd name="T2" fmla="*/ 0 w 103"/>
                <a:gd name="T3" fmla="*/ 285 h 468"/>
                <a:gd name="T4" fmla="*/ 0 w 103"/>
                <a:gd name="T5" fmla="*/ 0 h 468"/>
                <a:gd name="T6" fmla="*/ 103 w 103"/>
                <a:gd name="T7" fmla="*/ 0 h 468"/>
                <a:gd name="T8" fmla="*/ 103 w 103"/>
                <a:gd name="T9" fmla="*/ 468 h 468"/>
              </a:gdLst>
              <a:ahLst/>
              <a:cxnLst>
                <a:cxn ang="0">
                  <a:pos x="T0" y="T1"/>
                </a:cxn>
                <a:cxn ang="0">
                  <a:pos x="T2" y="T3"/>
                </a:cxn>
                <a:cxn ang="0">
                  <a:pos x="T4" y="T5"/>
                </a:cxn>
                <a:cxn ang="0">
                  <a:pos x="T6" y="T7"/>
                </a:cxn>
                <a:cxn ang="0">
                  <a:pos x="T8" y="T9"/>
                </a:cxn>
              </a:cxnLst>
              <a:rect l="0" t="0" r="r" b="b"/>
              <a:pathLst>
                <a:path w="103" h="468">
                  <a:moveTo>
                    <a:pt x="103" y="468"/>
                  </a:moveTo>
                  <a:lnTo>
                    <a:pt x="0" y="285"/>
                  </a:lnTo>
                  <a:lnTo>
                    <a:pt x="0" y="0"/>
                  </a:lnTo>
                  <a:lnTo>
                    <a:pt x="103" y="0"/>
                  </a:lnTo>
                  <a:lnTo>
                    <a:pt x="103" y="468"/>
                  </a:lnTo>
                  <a:close/>
                </a:path>
              </a:pathLst>
            </a:custGeom>
            <a:solidFill>
              <a:schemeClr val="bg1">
                <a:lumMod val="95000"/>
              </a:schemeClr>
            </a:solidFill>
            <a:ln>
              <a:noFill/>
            </a:ln>
          </p:spPr>
          <p:txBody>
            <a:bodyPr/>
            <a:lstStyle/>
            <a:p>
              <a:pPr fontAlgn="auto">
                <a:spcBef>
                  <a:spcPts val="0"/>
                </a:spcBef>
                <a:spcAft>
                  <a:spcPts val="0"/>
                </a:spcAft>
                <a:defRPr/>
              </a:pPr>
              <a:endParaRPr lang="en-US">
                <a:latin typeface="+mn-lt"/>
                <a:cs typeface="+mn-cs"/>
              </a:endParaRPr>
            </a:p>
          </p:txBody>
        </p:sp>
        <p:sp>
          <p:nvSpPr>
            <p:cNvPr id="12" name="Freeform 11"/>
            <p:cNvSpPr/>
            <p:nvPr/>
          </p:nvSpPr>
          <p:spPr bwMode="auto">
            <a:xfrm>
              <a:off x="1738313" y="1845389"/>
              <a:ext cx="234950" cy="742950"/>
            </a:xfrm>
            <a:custGeom>
              <a:avLst/>
              <a:gdLst>
                <a:gd name="T0" fmla="*/ 0 w 148"/>
                <a:gd name="T1" fmla="*/ 742950 h 468"/>
                <a:gd name="T2" fmla="*/ 234950 w 148"/>
                <a:gd name="T3" fmla="*/ 452438 h 468"/>
                <a:gd name="T4" fmla="*/ 234950 w 148"/>
                <a:gd name="T5" fmla="*/ 0 h 468"/>
                <a:gd name="T6" fmla="*/ 0 w 148"/>
                <a:gd name="T7" fmla="*/ 0 h 468"/>
                <a:gd name="T8" fmla="*/ 0 w 148"/>
                <a:gd name="T9" fmla="*/ 742950 h 4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8" h="468">
                  <a:moveTo>
                    <a:pt x="0" y="468"/>
                  </a:moveTo>
                  <a:lnTo>
                    <a:pt x="148" y="285"/>
                  </a:lnTo>
                  <a:lnTo>
                    <a:pt x="148" y="0"/>
                  </a:lnTo>
                  <a:lnTo>
                    <a:pt x="0" y="0"/>
                  </a:lnTo>
                  <a:lnTo>
                    <a:pt x="0" y="468"/>
                  </a:ln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3" name="Rectangle 12"/>
            <p:cNvSpPr>
              <a:spLocks noChangeArrowheads="1"/>
            </p:cNvSpPr>
            <p:nvPr/>
          </p:nvSpPr>
          <p:spPr bwMode="auto">
            <a:xfrm>
              <a:off x="914400" y="1845389"/>
              <a:ext cx="1058863" cy="452438"/>
            </a:xfrm>
            <a:prstGeom prst="rect">
              <a:avLst/>
            </a:prstGeom>
            <a:solidFill>
              <a:srgbClr val="005D9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a:p>
          </p:txBody>
        </p:sp>
      </p:grpSp>
      <p:grpSp>
        <p:nvGrpSpPr>
          <p:cNvPr id="30" name="Group 15"/>
          <p:cNvGrpSpPr/>
          <p:nvPr/>
        </p:nvGrpSpPr>
        <p:grpSpPr bwMode="auto">
          <a:xfrm>
            <a:off x="2334442" y="3532033"/>
            <a:ext cx="2985210" cy="690732"/>
            <a:chOff x="1738313" y="2994739"/>
            <a:chExt cx="2579688" cy="596901"/>
          </a:xfrm>
        </p:grpSpPr>
        <p:sp>
          <p:nvSpPr>
            <p:cNvPr id="31" name="Freeform 13"/>
            <p:cNvSpPr/>
            <p:nvPr/>
          </p:nvSpPr>
          <p:spPr bwMode="auto">
            <a:xfrm>
              <a:off x="4154488" y="3085227"/>
              <a:ext cx="163513" cy="506413"/>
            </a:xfrm>
            <a:custGeom>
              <a:avLst/>
              <a:gdLst>
                <a:gd name="T0" fmla="*/ 0 w 103"/>
                <a:gd name="T1" fmla="*/ 506413 h 319"/>
                <a:gd name="T2" fmla="*/ 163513 w 103"/>
                <a:gd name="T3" fmla="*/ 361950 h 319"/>
                <a:gd name="T4" fmla="*/ 163513 w 103"/>
                <a:gd name="T5" fmla="*/ 0 h 319"/>
                <a:gd name="T6" fmla="*/ 0 w 103"/>
                <a:gd name="T7" fmla="*/ 0 h 319"/>
                <a:gd name="T8" fmla="*/ 0 w 103"/>
                <a:gd name="T9" fmla="*/ 506413 h 3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 h="319">
                  <a:moveTo>
                    <a:pt x="0" y="319"/>
                  </a:moveTo>
                  <a:lnTo>
                    <a:pt x="103" y="228"/>
                  </a:lnTo>
                  <a:lnTo>
                    <a:pt x="103" y="0"/>
                  </a:lnTo>
                  <a:lnTo>
                    <a:pt x="0" y="0"/>
                  </a:lnTo>
                  <a:lnTo>
                    <a:pt x="0" y="319"/>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2" name="Rectangle 15"/>
            <p:cNvSpPr>
              <a:spLocks noChangeArrowheads="1"/>
            </p:cNvSpPr>
            <p:nvPr/>
          </p:nvSpPr>
          <p:spPr bwMode="auto">
            <a:xfrm>
              <a:off x="1738313" y="2994739"/>
              <a:ext cx="2579688" cy="452438"/>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a:p>
          </p:txBody>
        </p:sp>
      </p:grpSp>
      <p:grpSp>
        <p:nvGrpSpPr>
          <p:cNvPr id="33" name="Group 2"/>
          <p:cNvGrpSpPr/>
          <p:nvPr/>
        </p:nvGrpSpPr>
        <p:grpSpPr bwMode="auto">
          <a:xfrm>
            <a:off x="1381011" y="3186667"/>
            <a:ext cx="1225315" cy="868926"/>
            <a:chOff x="914400" y="2696289"/>
            <a:chExt cx="1058863" cy="750888"/>
          </a:xfrm>
        </p:grpSpPr>
        <p:sp>
          <p:nvSpPr>
            <p:cNvPr id="34" name="Freeform 14"/>
            <p:cNvSpPr/>
            <p:nvPr/>
          </p:nvSpPr>
          <p:spPr bwMode="auto">
            <a:xfrm>
              <a:off x="914400" y="2696289"/>
              <a:ext cx="163513" cy="750888"/>
            </a:xfrm>
            <a:custGeom>
              <a:avLst/>
              <a:gdLst>
                <a:gd name="T0" fmla="*/ 103 w 103"/>
                <a:gd name="T1" fmla="*/ 473 h 473"/>
                <a:gd name="T2" fmla="*/ 0 w 103"/>
                <a:gd name="T3" fmla="*/ 285 h 473"/>
                <a:gd name="T4" fmla="*/ 0 w 103"/>
                <a:gd name="T5" fmla="*/ 0 h 473"/>
                <a:gd name="T6" fmla="*/ 103 w 103"/>
                <a:gd name="T7" fmla="*/ 0 h 473"/>
                <a:gd name="T8" fmla="*/ 103 w 103"/>
                <a:gd name="T9" fmla="*/ 473 h 473"/>
              </a:gdLst>
              <a:ahLst/>
              <a:cxnLst>
                <a:cxn ang="0">
                  <a:pos x="T0" y="T1"/>
                </a:cxn>
                <a:cxn ang="0">
                  <a:pos x="T2" y="T3"/>
                </a:cxn>
                <a:cxn ang="0">
                  <a:pos x="T4" y="T5"/>
                </a:cxn>
                <a:cxn ang="0">
                  <a:pos x="T6" y="T7"/>
                </a:cxn>
                <a:cxn ang="0">
                  <a:pos x="T8" y="T9"/>
                </a:cxn>
              </a:cxnLst>
              <a:rect l="0" t="0" r="r" b="b"/>
              <a:pathLst>
                <a:path w="103" h="473">
                  <a:moveTo>
                    <a:pt x="103" y="473"/>
                  </a:moveTo>
                  <a:lnTo>
                    <a:pt x="0" y="285"/>
                  </a:lnTo>
                  <a:lnTo>
                    <a:pt x="0" y="0"/>
                  </a:lnTo>
                  <a:lnTo>
                    <a:pt x="103" y="0"/>
                  </a:lnTo>
                  <a:lnTo>
                    <a:pt x="103" y="473"/>
                  </a:lnTo>
                  <a:close/>
                </a:path>
              </a:pathLst>
            </a:custGeom>
            <a:solidFill>
              <a:schemeClr val="bg1">
                <a:lumMod val="95000"/>
              </a:schemeClr>
            </a:solidFill>
            <a:ln>
              <a:noFill/>
            </a:ln>
          </p:spPr>
          <p:txBody>
            <a:bodyPr/>
            <a:lstStyle/>
            <a:p>
              <a:pPr fontAlgn="auto">
                <a:spcBef>
                  <a:spcPts val="0"/>
                </a:spcBef>
                <a:spcAft>
                  <a:spcPts val="0"/>
                </a:spcAft>
                <a:defRPr/>
              </a:pPr>
              <a:endParaRPr lang="en-US">
                <a:latin typeface="+mn-lt"/>
                <a:cs typeface="+mn-cs"/>
              </a:endParaRPr>
            </a:p>
          </p:txBody>
        </p:sp>
        <p:sp>
          <p:nvSpPr>
            <p:cNvPr id="14" name="Freeform 16"/>
            <p:cNvSpPr/>
            <p:nvPr/>
          </p:nvSpPr>
          <p:spPr bwMode="auto">
            <a:xfrm>
              <a:off x="1738313" y="2696289"/>
              <a:ext cx="234950" cy="750888"/>
            </a:xfrm>
            <a:custGeom>
              <a:avLst/>
              <a:gdLst>
                <a:gd name="T0" fmla="*/ 0 w 148"/>
                <a:gd name="T1" fmla="*/ 750888 h 473"/>
                <a:gd name="T2" fmla="*/ 234950 w 148"/>
                <a:gd name="T3" fmla="*/ 452438 h 473"/>
                <a:gd name="T4" fmla="*/ 234950 w 148"/>
                <a:gd name="T5" fmla="*/ 0 h 473"/>
                <a:gd name="T6" fmla="*/ 0 w 148"/>
                <a:gd name="T7" fmla="*/ 0 h 473"/>
                <a:gd name="T8" fmla="*/ 0 w 148"/>
                <a:gd name="T9" fmla="*/ 750888 h 47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8" h="473">
                  <a:moveTo>
                    <a:pt x="0" y="473"/>
                  </a:moveTo>
                  <a:lnTo>
                    <a:pt x="148" y="285"/>
                  </a:lnTo>
                  <a:lnTo>
                    <a:pt x="148" y="0"/>
                  </a:lnTo>
                  <a:lnTo>
                    <a:pt x="0" y="0"/>
                  </a:lnTo>
                  <a:lnTo>
                    <a:pt x="0" y="473"/>
                  </a:ln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6" name="Rectangle 17"/>
            <p:cNvSpPr>
              <a:spLocks noChangeArrowheads="1"/>
            </p:cNvSpPr>
            <p:nvPr/>
          </p:nvSpPr>
          <p:spPr bwMode="auto">
            <a:xfrm>
              <a:off x="914400" y="2696289"/>
              <a:ext cx="1058863" cy="452438"/>
            </a:xfrm>
            <a:prstGeom prst="rect">
              <a:avLst/>
            </a:prstGeom>
            <a:solidFill>
              <a:srgbClr val="005D9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a:p>
          </p:txBody>
        </p:sp>
      </p:grpSp>
      <p:sp>
        <p:nvSpPr>
          <p:cNvPr id="15" name="TextBox 34"/>
          <p:cNvSpPr txBox="1"/>
          <p:nvPr/>
        </p:nvSpPr>
        <p:spPr>
          <a:xfrm>
            <a:off x="3061914" y="1862652"/>
            <a:ext cx="2068521" cy="369332"/>
          </a:xfrm>
          <a:prstGeom prst="rect">
            <a:avLst/>
          </a:prstGeom>
          <a:noFill/>
        </p:spPr>
        <p:txBody>
          <a:bodyPr wrap="square">
            <a:spAutoFit/>
          </a:bodyPr>
          <a:lstStyle/>
          <a:p>
            <a:pPr fontAlgn="auto">
              <a:spcBef>
                <a:spcPts val="0"/>
              </a:spcBef>
              <a:spcAft>
                <a:spcPts val="0"/>
              </a:spcAft>
              <a:defRPr/>
            </a:pPr>
            <a:r>
              <a:rPr lang="zh-CN" altLang="en-US" b="1" spc="600" dirty="0">
                <a:solidFill>
                  <a:schemeClr val="bg1"/>
                </a:solidFill>
                <a:latin typeface="+mj-lt"/>
                <a:cs typeface="+mn-cs"/>
              </a:rPr>
              <a:t>预期成果</a:t>
            </a:r>
            <a:r>
              <a:rPr lang="en-US" altLang="zh-CN" b="1" spc="600" dirty="0">
                <a:solidFill>
                  <a:schemeClr val="bg1"/>
                </a:solidFill>
                <a:latin typeface="+mj-lt"/>
                <a:cs typeface="+mn-cs"/>
              </a:rPr>
              <a:t>1</a:t>
            </a:r>
            <a:endParaRPr lang="en-US" b="1" spc="600" dirty="0">
              <a:solidFill>
                <a:schemeClr val="bg1"/>
              </a:solidFill>
              <a:latin typeface="+mj-lt"/>
              <a:cs typeface="+mn-cs"/>
            </a:endParaRPr>
          </a:p>
        </p:txBody>
      </p:sp>
      <p:sp>
        <p:nvSpPr>
          <p:cNvPr id="38" name="TextBox 50"/>
          <p:cNvSpPr txBox="1"/>
          <p:nvPr/>
        </p:nvSpPr>
        <p:spPr>
          <a:xfrm>
            <a:off x="3122129" y="3621130"/>
            <a:ext cx="1809910" cy="369332"/>
          </a:xfrm>
          <a:prstGeom prst="rect">
            <a:avLst/>
          </a:prstGeom>
          <a:noFill/>
        </p:spPr>
        <p:txBody>
          <a:bodyPr wrap="square">
            <a:spAutoFit/>
          </a:bodyPr>
          <a:lstStyle/>
          <a:p>
            <a:pPr fontAlgn="auto">
              <a:spcBef>
                <a:spcPts val="0"/>
              </a:spcBef>
              <a:spcAft>
                <a:spcPts val="0"/>
              </a:spcAft>
              <a:defRPr/>
            </a:pPr>
            <a:r>
              <a:rPr lang="zh-CN" altLang="en-US" b="1" spc="600" dirty="0">
                <a:solidFill>
                  <a:schemeClr val="bg1"/>
                </a:solidFill>
                <a:latin typeface="+mj-lt"/>
                <a:cs typeface="+mn-cs"/>
              </a:rPr>
              <a:t>预期成果</a:t>
            </a:r>
            <a:r>
              <a:rPr lang="en-US" altLang="zh-CN" b="1" spc="600" dirty="0">
                <a:solidFill>
                  <a:schemeClr val="bg1"/>
                </a:solidFill>
                <a:latin typeface="+mj-lt"/>
                <a:cs typeface="+mn-cs"/>
              </a:rPr>
              <a:t>2</a:t>
            </a:r>
            <a:endParaRPr lang="en-US" b="1" spc="600" dirty="0">
              <a:solidFill>
                <a:schemeClr val="bg1"/>
              </a:solidFill>
              <a:latin typeface="+mj-lt"/>
              <a:cs typeface="+mn-cs"/>
            </a:endParaRPr>
          </a:p>
        </p:txBody>
      </p:sp>
      <p:sp>
        <p:nvSpPr>
          <p:cNvPr id="39" name="Rectangle 58"/>
          <p:cNvSpPr/>
          <p:nvPr/>
        </p:nvSpPr>
        <p:spPr>
          <a:xfrm>
            <a:off x="5421899" y="1679382"/>
            <a:ext cx="64297" cy="630110"/>
          </a:xfrm>
          <a:prstGeom prst="rect">
            <a:avLst/>
          </a:prstGeom>
          <a:solidFill>
            <a:srgbClr val="005D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zh-CN">
              <a:solidFill>
                <a:srgbClr val="FFFFFF"/>
              </a:solidFill>
            </a:endParaRPr>
          </a:p>
        </p:txBody>
      </p:sp>
      <p:sp>
        <p:nvSpPr>
          <p:cNvPr id="40" name="Rectangle 59"/>
          <p:cNvSpPr/>
          <p:nvPr/>
        </p:nvSpPr>
        <p:spPr>
          <a:xfrm>
            <a:off x="5426354" y="3535339"/>
            <a:ext cx="64297" cy="630108"/>
          </a:xfrm>
          <a:prstGeom prst="rect">
            <a:avLst/>
          </a:prstGeom>
          <a:solidFill>
            <a:srgbClr val="005D9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zh-CN">
              <a:solidFill>
                <a:srgbClr val="FFFFFF"/>
              </a:solidFill>
            </a:endParaRPr>
          </a:p>
        </p:txBody>
      </p:sp>
      <p:sp>
        <p:nvSpPr>
          <p:cNvPr id="41" name="文本框 40"/>
          <p:cNvSpPr txBox="1"/>
          <p:nvPr/>
        </p:nvSpPr>
        <p:spPr>
          <a:xfrm>
            <a:off x="5544746" y="1707063"/>
            <a:ext cx="4603312" cy="499624"/>
          </a:xfrm>
          <a:prstGeom prst="rect">
            <a:avLst/>
          </a:prstGeom>
          <a:noFill/>
        </p:spPr>
        <p:txBody>
          <a:bodyPr wrap="square" rtlCol="0">
            <a:spAutoFit/>
          </a:bodyPr>
          <a:lstStyle/>
          <a:p>
            <a:pPr>
              <a:lnSpc>
                <a:spcPct val="150000"/>
              </a:lnSpc>
            </a:pPr>
            <a:r>
              <a:rPr lang="zh-CN" altLang="en-US" sz="2000" b="1" dirty="0">
                <a:solidFill>
                  <a:srgbClr val="005D9D"/>
                </a:solidFill>
                <a:latin typeface="+mn-ea"/>
                <a:cs typeface="Times New Roman" panose="02020603050405020304" pitchFamily="18" charset="0"/>
              </a:rPr>
              <a:t>受理专利一项</a:t>
            </a:r>
            <a:endParaRPr lang="en-US" altLang="zh-CN" sz="2000" b="1" dirty="0">
              <a:solidFill>
                <a:srgbClr val="005D9D"/>
              </a:solidFill>
              <a:latin typeface="+mn-ea"/>
              <a:cs typeface="Times New Roman" panose="02020603050405020304" pitchFamily="18" charset="0"/>
            </a:endParaRPr>
          </a:p>
        </p:txBody>
      </p:sp>
      <p:sp>
        <p:nvSpPr>
          <p:cNvPr id="16" name="文本框 15"/>
          <p:cNvSpPr txBox="1"/>
          <p:nvPr/>
        </p:nvSpPr>
        <p:spPr>
          <a:xfrm>
            <a:off x="5447842" y="3526718"/>
            <a:ext cx="4603312" cy="499624"/>
          </a:xfrm>
          <a:prstGeom prst="rect">
            <a:avLst/>
          </a:prstGeom>
          <a:noFill/>
        </p:spPr>
        <p:txBody>
          <a:bodyPr wrap="square" rtlCol="0">
            <a:spAutoFit/>
          </a:bodyPr>
          <a:lstStyle/>
          <a:p>
            <a:pPr>
              <a:lnSpc>
                <a:spcPct val="150000"/>
              </a:lnSpc>
            </a:pPr>
            <a:r>
              <a:rPr lang="zh-CN" altLang="en-US" sz="2000" b="1" dirty="0">
                <a:solidFill>
                  <a:srgbClr val="005D9D"/>
                </a:solidFill>
                <a:latin typeface="+mn-ea"/>
                <a:cs typeface="Times New Roman" panose="02020603050405020304" pitchFamily="18" charset="0"/>
              </a:rPr>
              <a:t>论文</a:t>
            </a:r>
            <a:r>
              <a:rPr lang="en-US" altLang="zh-CN" sz="2000" b="1" dirty="0">
                <a:solidFill>
                  <a:srgbClr val="005D9D"/>
                </a:solidFill>
                <a:latin typeface="+mn-ea"/>
                <a:cs typeface="Times New Roman" panose="02020603050405020304" pitchFamily="18" charset="0"/>
              </a:rPr>
              <a:t>1</a:t>
            </a:r>
            <a:r>
              <a:rPr lang="zh-CN" altLang="en-US" sz="2000" b="1" dirty="0">
                <a:solidFill>
                  <a:srgbClr val="005D9D"/>
                </a:solidFill>
                <a:latin typeface="+mn-ea"/>
                <a:cs typeface="Times New Roman" panose="02020603050405020304" pitchFamily="18" charset="0"/>
              </a:rPr>
              <a:t>篇 （</a:t>
            </a:r>
            <a:r>
              <a:rPr lang="en-US" altLang="zh-CN" sz="2000" b="1" dirty="0">
                <a:solidFill>
                  <a:srgbClr val="005D9D"/>
                </a:solidFill>
                <a:latin typeface="+mn-ea"/>
                <a:cs typeface="Times New Roman" panose="02020603050405020304" pitchFamily="18" charset="0"/>
              </a:rPr>
              <a:t>EI</a:t>
            </a:r>
            <a:r>
              <a:rPr lang="zh-CN" altLang="en-US" sz="2000" b="1" dirty="0">
                <a:solidFill>
                  <a:srgbClr val="005D9D"/>
                </a:solidFill>
                <a:latin typeface="+mn-ea"/>
                <a:cs typeface="Times New Roman" panose="02020603050405020304" pitchFamily="18" charset="0"/>
              </a:rPr>
              <a:t>期刊及以上）</a:t>
            </a:r>
            <a:endParaRPr lang="en-US" altLang="zh-CN" sz="2000" b="1" dirty="0">
              <a:solidFill>
                <a:srgbClr val="005D9D"/>
              </a:solidFill>
              <a:latin typeface="+mn-ea"/>
              <a:cs typeface="Times New Roman" panose="02020603050405020304" pitchFamily="18" charset="0"/>
            </a:endParaRPr>
          </a:p>
        </p:txBody>
      </p:sp>
    </p:spTree>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7357887"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7767462"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8177037"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8586612"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6" name="Freeform 9"/>
          <p:cNvSpPr>
            <a:spLocks noEditPoints="1"/>
          </p:cNvSpPr>
          <p:nvPr/>
        </p:nvSpPr>
        <p:spPr bwMode="auto">
          <a:xfrm>
            <a:off x="8675447" y="92075"/>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10"/>
          <p:cNvSpPr>
            <a:spLocks noEditPoints="1"/>
          </p:cNvSpPr>
          <p:nvPr/>
        </p:nvSpPr>
        <p:spPr bwMode="auto">
          <a:xfrm>
            <a:off x="7475572" y="7179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1"/>
          <p:cNvSpPr>
            <a:spLocks noEditPoints="1"/>
          </p:cNvSpPr>
          <p:nvPr/>
        </p:nvSpPr>
        <p:spPr bwMode="auto">
          <a:xfrm>
            <a:off x="8307349" y="72219"/>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 name="Freeform 12"/>
          <p:cNvSpPr>
            <a:spLocks noEditPoints="1"/>
          </p:cNvSpPr>
          <p:nvPr/>
        </p:nvSpPr>
        <p:spPr bwMode="auto">
          <a:xfrm>
            <a:off x="7906118" y="72068"/>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3"/>
          <p:cNvSpPr>
            <a:spLocks noEditPoints="1"/>
          </p:cNvSpPr>
          <p:nvPr/>
        </p:nvSpPr>
        <p:spPr bwMode="auto">
          <a:xfrm>
            <a:off x="7047488" y="77985"/>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6" name="组合 25"/>
          <p:cNvGrpSpPr/>
          <p:nvPr/>
        </p:nvGrpSpPr>
        <p:grpSpPr>
          <a:xfrm>
            <a:off x="113215" y="94248"/>
            <a:ext cx="132594" cy="132592"/>
            <a:chOff x="8689063" y="2493438"/>
            <a:chExt cx="156623" cy="156623"/>
          </a:xfrm>
        </p:grpSpPr>
        <p:sp>
          <p:nvSpPr>
            <p:cNvPr id="27" name="矩形 26"/>
            <p:cNvSpPr/>
            <p:nvPr/>
          </p:nvSpPr>
          <p:spPr>
            <a:xfrm>
              <a:off x="8689063" y="2493438"/>
              <a:ext cx="156623" cy="156623"/>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245809" y="94248"/>
            <a:ext cx="132594" cy="132592"/>
            <a:chOff x="8845686" y="2493438"/>
            <a:chExt cx="156623" cy="156623"/>
          </a:xfrm>
        </p:grpSpPr>
        <p:sp>
          <p:nvSpPr>
            <p:cNvPr id="30" name="矩形 29"/>
            <p:cNvSpPr/>
            <p:nvPr/>
          </p:nvSpPr>
          <p:spPr>
            <a:xfrm>
              <a:off x="8845686" y="2493438"/>
              <a:ext cx="156623" cy="156623"/>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矩形 31"/>
          <p:cNvSpPr/>
          <p:nvPr/>
        </p:nvSpPr>
        <p:spPr>
          <a:xfrm>
            <a:off x="2630320" y="2253083"/>
            <a:ext cx="3549672" cy="654015"/>
          </a:xfrm>
          <a:prstGeom prst="rect">
            <a:avLst/>
          </a:prstGeom>
        </p:spPr>
        <p:txBody>
          <a:bodyPr wrap="none" lIns="68571" tIns="34285" rIns="68571" bIns="34285">
            <a:spAutoFit/>
          </a:bodyPr>
          <a:lstStyle/>
          <a:p>
            <a:pPr algn="r"/>
            <a:r>
              <a:rPr lang="zh-CN" altLang="en-US" sz="3800" dirty="0">
                <a:solidFill>
                  <a:srgbClr val="4B6075"/>
                </a:solidFill>
                <a:latin typeface="微软雅黑" panose="020B0503020204020204" pitchFamily="34" charset="-122"/>
                <a:ea typeface="微软雅黑" panose="020B0503020204020204" pitchFamily="34" charset="-122"/>
              </a:rPr>
              <a:t>感谢老师的指导</a:t>
            </a:r>
            <a:endParaRPr lang="zh-CN" altLang="en-US" sz="3800" dirty="0">
              <a:solidFill>
                <a:srgbClr val="4B6075"/>
              </a:solidFill>
              <a:latin typeface="微软雅黑" panose="020B0503020204020204" pitchFamily="34" charset="-122"/>
              <a:ea typeface="微软雅黑" panose="020B0503020204020204" pitchFamily="34" charset="-122"/>
            </a:endParaRPr>
          </a:p>
        </p:txBody>
      </p:sp>
      <p:cxnSp>
        <p:nvCxnSpPr>
          <p:cNvPr id="33" name="直接连接符 32"/>
          <p:cNvCxnSpPr/>
          <p:nvPr/>
        </p:nvCxnSpPr>
        <p:spPr>
          <a:xfrm>
            <a:off x="2604099" y="3116992"/>
            <a:ext cx="3646391" cy="0"/>
          </a:xfrm>
          <a:prstGeom prst="line">
            <a:avLst/>
          </a:prstGeom>
          <a:ln w="28575">
            <a:solidFill>
              <a:srgbClr val="4B6075"/>
            </a:solidFill>
          </a:ln>
        </p:spPr>
        <p:style>
          <a:lnRef idx="1">
            <a:schemeClr val="accent1"/>
          </a:lnRef>
          <a:fillRef idx="0">
            <a:schemeClr val="accent1"/>
          </a:fillRef>
          <a:effectRef idx="0">
            <a:schemeClr val="accent1"/>
          </a:effectRef>
          <a:fontRef idx="minor">
            <a:schemeClr val="tx1"/>
          </a:fontRef>
        </p:style>
      </p:cxnSp>
      <p:grpSp>
        <p:nvGrpSpPr>
          <p:cNvPr id="34" name="组合 33"/>
          <p:cNvGrpSpPr/>
          <p:nvPr/>
        </p:nvGrpSpPr>
        <p:grpSpPr>
          <a:xfrm>
            <a:off x="3972133" y="986780"/>
            <a:ext cx="887899" cy="887471"/>
            <a:chOff x="5364480" y="1371600"/>
            <a:chExt cx="1513840" cy="1513840"/>
          </a:xfrm>
        </p:grpSpPr>
        <p:sp>
          <p:nvSpPr>
            <p:cNvPr id="35" name="椭圆 34"/>
            <p:cNvSpPr/>
            <p:nvPr/>
          </p:nvSpPr>
          <p:spPr>
            <a:xfrm>
              <a:off x="5364480" y="1371600"/>
              <a:ext cx="1513840" cy="1513840"/>
            </a:xfrm>
            <a:prstGeom prst="ellipse">
              <a:avLst/>
            </a:prstGeom>
            <a:solidFill>
              <a:srgbClr val="4A5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Freeform 101"/>
            <p:cNvSpPr>
              <a:spLocks noChangeArrowheads="1"/>
            </p:cNvSpPr>
            <p:nvPr/>
          </p:nvSpPr>
          <p:spPr bwMode="auto">
            <a:xfrm>
              <a:off x="5576862" y="1726886"/>
              <a:ext cx="1048435" cy="803267"/>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45712" tIns="22856" rIns="45712" bIns="22856" anchor="ctr"/>
            <a:lstStyle/>
            <a:p>
              <a:pPr>
                <a:defRPr/>
              </a:pPr>
              <a:endParaRPr lang="en-US" sz="700" dirty="0"/>
            </a:p>
          </p:txBody>
        </p:sp>
      </p:grpSp>
      <p:grpSp>
        <p:nvGrpSpPr>
          <p:cNvPr id="37" name="组合 36"/>
          <p:cNvGrpSpPr/>
          <p:nvPr/>
        </p:nvGrpSpPr>
        <p:grpSpPr>
          <a:xfrm>
            <a:off x="2267744" y="4715519"/>
            <a:ext cx="231813" cy="231701"/>
            <a:chOff x="3785450" y="3161055"/>
            <a:chExt cx="504762" cy="504762"/>
          </a:xfrm>
        </p:grpSpPr>
        <p:sp>
          <p:nvSpPr>
            <p:cNvPr id="38" name="椭圆 37"/>
            <p:cNvSpPr/>
            <p:nvPr/>
          </p:nvSpPr>
          <p:spPr>
            <a:xfrm>
              <a:off x="3785450" y="3161055"/>
              <a:ext cx="504762" cy="504762"/>
            </a:xfrm>
            <a:prstGeom prst="ellipse">
              <a:avLst/>
            </a:prstGeom>
            <a:solidFill>
              <a:srgbClr val="4A5F7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9" name="Freeform 96"/>
            <p:cNvSpPr>
              <a:spLocks noChangeArrowheads="1"/>
            </p:cNvSpPr>
            <p:nvPr/>
          </p:nvSpPr>
          <p:spPr bwMode="auto">
            <a:xfrm>
              <a:off x="3892876" y="3261557"/>
              <a:ext cx="289909" cy="27940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en-US" sz="700">
                <a:solidFill>
                  <a:schemeClr val="bg1"/>
                </a:solidFill>
              </a:endParaRPr>
            </a:p>
          </p:txBody>
        </p:sp>
      </p:grpSp>
      <p:grpSp>
        <p:nvGrpSpPr>
          <p:cNvPr id="40" name="组合 39"/>
          <p:cNvGrpSpPr/>
          <p:nvPr/>
        </p:nvGrpSpPr>
        <p:grpSpPr>
          <a:xfrm>
            <a:off x="4534645" y="4715519"/>
            <a:ext cx="231813" cy="231701"/>
            <a:chOff x="6389502" y="5571667"/>
            <a:chExt cx="309030" cy="309030"/>
          </a:xfrm>
        </p:grpSpPr>
        <p:sp>
          <p:nvSpPr>
            <p:cNvPr id="41" name="椭圆 40"/>
            <p:cNvSpPr/>
            <p:nvPr/>
          </p:nvSpPr>
          <p:spPr>
            <a:xfrm>
              <a:off x="6389502" y="5571667"/>
              <a:ext cx="309030" cy="309030"/>
            </a:xfrm>
            <a:prstGeom prst="ellipse">
              <a:avLst/>
            </a:prstGeom>
            <a:solidFill>
              <a:srgbClr val="4A5F7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2" name="Freeform 45"/>
            <p:cNvSpPr>
              <a:spLocks noChangeArrowheads="1"/>
            </p:cNvSpPr>
            <p:nvPr/>
          </p:nvSpPr>
          <p:spPr bwMode="auto">
            <a:xfrm>
              <a:off x="6455779" y="5631258"/>
              <a:ext cx="176475" cy="174932"/>
            </a:xfrm>
            <a:custGeom>
              <a:avLst/>
              <a:gdLst>
                <a:gd name="T0" fmla="*/ 354 w 391"/>
                <a:gd name="T1" fmla="*/ 35 h 391"/>
                <a:gd name="T2" fmla="*/ 354 w 391"/>
                <a:gd name="T3" fmla="*/ 35 h 391"/>
                <a:gd name="T4" fmla="*/ 292 w 391"/>
                <a:gd name="T5" fmla="*/ 0 h 391"/>
                <a:gd name="T6" fmla="*/ 169 w 391"/>
                <a:gd name="T7" fmla="*/ 133 h 391"/>
                <a:gd name="T8" fmla="*/ 26 w 391"/>
                <a:gd name="T9" fmla="*/ 275 h 391"/>
                <a:gd name="T10" fmla="*/ 0 w 391"/>
                <a:gd name="T11" fmla="*/ 390 h 391"/>
                <a:gd name="T12" fmla="*/ 116 w 391"/>
                <a:gd name="T13" fmla="*/ 363 h 391"/>
                <a:gd name="T14" fmla="*/ 266 w 391"/>
                <a:gd name="T15" fmla="*/ 222 h 391"/>
                <a:gd name="T16" fmla="*/ 390 w 391"/>
                <a:gd name="T17" fmla="*/ 97 h 391"/>
                <a:gd name="T18" fmla="*/ 354 w 391"/>
                <a:gd name="T19" fmla="*/ 35 h 391"/>
                <a:gd name="T20" fmla="*/ 116 w 391"/>
                <a:gd name="T21" fmla="*/ 354 h 391"/>
                <a:gd name="T22" fmla="*/ 116 w 391"/>
                <a:gd name="T23" fmla="*/ 354 h 391"/>
                <a:gd name="T24" fmla="*/ 71 w 391"/>
                <a:gd name="T25" fmla="*/ 363 h 391"/>
                <a:gd name="T26" fmla="*/ 54 w 391"/>
                <a:gd name="T27" fmla="*/ 337 h 391"/>
                <a:gd name="T28" fmla="*/ 35 w 391"/>
                <a:gd name="T29" fmla="*/ 319 h 391"/>
                <a:gd name="T30" fmla="*/ 44 w 391"/>
                <a:gd name="T31" fmla="*/ 284 h 391"/>
                <a:gd name="T32" fmla="*/ 54 w 391"/>
                <a:gd name="T33" fmla="*/ 266 h 391"/>
                <a:gd name="T34" fmla="*/ 98 w 391"/>
                <a:gd name="T35" fmla="*/ 292 h 391"/>
                <a:gd name="T36" fmla="*/ 124 w 391"/>
                <a:gd name="T37" fmla="*/ 337 h 391"/>
                <a:gd name="T38" fmla="*/ 116 w 391"/>
                <a:gd name="T39" fmla="*/ 35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1" h="391">
                  <a:moveTo>
                    <a:pt x="354" y="35"/>
                  </a:moveTo>
                  <a:lnTo>
                    <a:pt x="354" y="35"/>
                  </a:lnTo>
                  <a:cubicBezTo>
                    <a:pt x="319" y="0"/>
                    <a:pt x="292" y="0"/>
                    <a:pt x="292" y="0"/>
                  </a:cubicBezTo>
                  <a:cubicBezTo>
                    <a:pt x="169" y="133"/>
                    <a:pt x="169" y="133"/>
                    <a:pt x="169" y="133"/>
                  </a:cubicBezTo>
                  <a:cubicBezTo>
                    <a:pt x="26" y="275"/>
                    <a:pt x="26" y="275"/>
                    <a:pt x="26" y="275"/>
                  </a:cubicBezTo>
                  <a:cubicBezTo>
                    <a:pt x="0" y="390"/>
                    <a:pt x="0" y="390"/>
                    <a:pt x="0" y="390"/>
                  </a:cubicBezTo>
                  <a:cubicBezTo>
                    <a:pt x="116" y="363"/>
                    <a:pt x="116" y="363"/>
                    <a:pt x="116" y="363"/>
                  </a:cubicBezTo>
                  <a:cubicBezTo>
                    <a:pt x="266" y="222"/>
                    <a:pt x="266" y="222"/>
                    <a:pt x="266" y="222"/>
                  </a:cubicBezTo>
                  <a:cubicBezTo>
                    <a:pt x="390" y="97"/>
                    <a:pt x="390" y="97"/>
                    <a:pt x="390" y="97"/>
                  </a:cubicBezTo>
                  <a:cubicBezTo>
                    <a:pt x="390" y="97"/>
                    <a:pt x="390" y="71"/>
                    <a:pt x="354" y="35"/>
                  </a:cubicBezTo>
                  <a:close/>
                  <a:moveTo>
                    <a:pt x="116" y="354"/>
                  </a:moveTo>
                  <a:lnTo>
                    <a:pt x="116" y="354"/>
                  </a:lnTo>
                  <a:cubicBezTo>
                    <a:pt x="71" y="363"/>
                    <a:pt x="71" y="363"/>
                    <a:pt x="71" y="363"/>
                  </a:cubicBezTo>
                  <a:cubicBezTo>
                    <a:pt x="71" y="354"/>
                    <a:pt x="63" y="346"/>
                    <a:pt x="54" y="337"/>
                  </a:cubicBezTo>
                  <a:cubicBezTo>
                    <a:pt x="44" y="328"/>
                    <a:pt x="35" y="328"/>
                    <a:pt x="35" y="319"/>
                  </a:cubicBezTo>
                  <a:cubicBezTo>
                    <a:pt x="44" y="284"/>
                    <a:pt x="44" y="284"/>
                    <a:pt x="44" y="284"/>
                  </a:cubicBezTo>
                  <a:cubicBezTo>
                    <a:pt x="54" y="266"/>
                    <a:pt x="54" y="266"/>
                    <a:pt x="54" y="266"/>
                  </a:cubicBezTo>
                  <a:cubicBezTo>
                    <a:pt x="54" y="266"/>
                    <a:pt x="71" y="266"/>
                    <a:pt x="98" y="292"/>
                  </a:cubicBezTo>
                  <a:cubicBezTo>
                    <a:pt x="124" y="319"/>
                    <a:pt x="124" y="337"/>
                    <a:pt x="124" y="337"/>
                  </a:cubicBezTo>
                  <a:lnTo>
                    <a:pt x="116" y="354"/>
                  </a:lnTo>
                  <a:close/>
                </a:path>
              </a:pathLst>
            </a:custGeom>
            <a:solidFill>
              <a:schemeClr val="bg1"/>
            </a:solid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45712" tIns="22856" rIns="45712" bIns="22856" anchor="ctr"/>
            <a:lstStyle/>
            <a:p>
              <a:pPr>
                <a:defRPr/>
              </a:pPr>
              <a:endParaRPr lang="en-US" sz="700" dirty="0">
                <a:solidFill>
                  <a:schemeClr val="bg1"/>
                </a:solidFill>
              </a:endParaRPr>
            </a:p>
          </p:txBody>
        </p:sp>
      </p:grpSp>
      <p:sp>
        <p:nvSpPr>
          <p:cNvPr id="43" name="TextBox 10"/>
          <p:cNvSpPr txBox="1"/>
          <p:nvPr/>
        </p:nvSpPr>
        <p:spPr>
          <a:xfrm>
            <a:off x="4816174" y="4687321"/>
            <a:ext cx="1203960" cy="252730"/>
          </a:xfrm>
          <a:prstGeom prst="rect">
            <a:avLst/>
          </a:prstGeom>
          <a:noFill/>
        </p:spPr>
        <p:txBody>
          <a:bodyPr wrap="none" lIns="68580" tIns="34290" rIns="68580" bIns="34290"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答辩人：唐铃钧</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44" name="TextBox 11"/>
          <p:cNvSpPr txBox="1"/>
          <p:nvPr/>
        </p:nvSpPr>
        <p:spPr>
          <a:xfrm>
            <a:off x="2478873" y="4692913"/>
            <a:ext cx="1356360" cy="252730"/>
          </a:xfrm>
          <a:prstGeom prst="rect">
            <a:avLst/>
          </a:prstGeom>
          <a:noFill/>
        </p:spPr>
        <p:txBody>
          <a:bodyPr wrap="none" lIns="68580" tIns="34290" rIns="68580" bIns="34290"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指导老师：秦红星</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2555875" y="3218815"/>
            <a:ext cx="4204970" cy="460375"/>
          </a:xfrm>
          <a:prstGeom prst="rect">
            <a:avLst/>
          </a:prstGeom>
          <a:noFill/>
        </p:spPr>
        <p:txBody>
          <a:bodyPr wrap="square" rtlCol="0" anchor="t">
            <a:spAutoFit/>
          </a:bodyPr>
          <a:lstStyle/>
          <a:p>
            <a:r>
              <a:rPr lang="en-US" sz="2400" b="1">
                <a:solidFill>
                  <a:srgbClr val="4B6075"/>
                </a:solidFill>
                <a:latin typeface="Times New Roman" panose="02020603050405020304" pitchFamily="18" charset="0"/>
                <a:ea typeface="宋体" panose="02010600030101010101" pitchFamily="2" charset="-122"/>
              </a:rPr>
              <a:t>Thank you for your guidance</a:t>
            </a:r>
            <a:endParaRPr lang="en-US" sz="2400" b="1">
              <a:solidFill>
                <a:srgbClr val="4B6075"/>
              </a:solidFill>
              <a:latin typeface="Times New Roman" panose="02020603050405020304" pitchFamily="18" charset="0"/>
              <a:ea typeface="宋体" panose="02010600030101010101" pitchFamily="2" charset="-122"/>
            </a:endParaRPr>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8632482" y="346839"/>
            <a:ext cx="156623" cy="156623"/>
            <a:chOff x="8689063" y="2493438"/>
            <a:chExt cx="156623" cy="156623"/>
          </a:xfrm>
        </p:grpSpPr>
        <p:sp>
          <p:nvSpPr>
            <p:cNvPr id="26" name="矩形 25"/>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8789105" y="346839"/>
            <a:ext cx="156623" cy="156623"/>
            <a:chOff x="8845686" y="2493438"/>
            <a:chExt cx="156623" cy="156623"/>
          </a:xfrm>
        </p:grpSpPr>
        <p:sp>
          <p:nvSpPr>
            <p:cNvPr id="30" name="矩形 29"/>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矩形 36"/>
          <p:cNvSpPr/>
          <p:nvPr/>
        </p:nvSpPr>
        <p:spPr>
          <a:xfrm>
            <a:off x="-1" y="1588788"/>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8" name="矩形 37"/>
          <p:cNvSpPr/>
          <p:nvPr/>
        </p:nvSpPr>
        <p:spPr>
          <a:xfrm>
            <a:off x="294345" y="1653245"/>
            <a:ext cx="1100115" cy="246221"/>
          </a:xfrm>
          <a:prstGeom prst="rect">
            <a:avLst/>
          </a:prstGeom>
        </p:spPr>
        <p:txBody>
          <a:bodyPr wrap="squar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研究背景</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27" name="矩形 26"/>
          <p:cNvSpPr/>
          <p:nvPr/>
        </p:nvSpPr>
        <p:spPr>
          <a:xfrm>
            <a:off x="490077" y="2036065"/>
            <a:ext cx="690880" cy="245110"/>
          </a:xfrm>
          <a:prstGeom prst="rect">
            <a:avLst/>
          </a:prstGeom>
        </p:spPr>
        <p:txBody>
          <a:bodyPr wrap="none">
            <a:spAutoFit/>
          </a:bodyPr>
          <a:lstStyle/>
          <a:p>
            <a:pPr algn="ctr"/>
            <a:r>
              <a:rPr lang="zh-CN" altLang="zh-CN" sz="1000" dirty="0">
                <a:ln w="6350">
                  <a:noFill/>
                </a:ln>
                <a:solidFill>
                  <a:srgbClr val="586B7F"/>
                </a:solidFill>
                <a:latin typeface="Impact" panose="020B0806030902050204" pitchFamily="34" charset="0"/>
                <a:ea typeface="微软雅黑" panose="020B0503020204020204" pitchFamily="34" charset="-122"/>
              </a:rPr>
              <a:t>先行</a:t>
            </a:r>
            <a:r>
              <a:rPr lang="ja-JP" altLang="zh-CN" sz="1000" dirty="0">
                <a:ln w="6350">
                  <a:noFill/>
                </a:ln>
                <a:solidFill>
                  <a:srgbClr val="586B7F"/>
                </a:solidFill>
                <a:latin typeface="Impact" panose="020B0806030902050204" pitchFamily="34" charset="0"/>
                <a:ea typeface="微软雅黑" panose="020B0503020204020204" pitchFamily="34" charset="-122"/>
              </a:rPr>
              <a:t>研究</a:t>
            </a:r>
            <a:endParaRPr lang="ja-JP" altLang="zh-CN" sz="1000" dirty="0">
              <a:ln w="6350">
                <a:noFill/>
              </a:ln>
              <a:solidFill>
                <a:srgbClr val="586B7F"/>
              </a:solidFill>
              <a:latin typeface="Impact" panose="020B0806030902050204" pitchFamily="34" charset="0"/>
              <a:ea typeface="微软雅黑" panose="020B0503020204020204" pitchFamily="34" charset="-122"/>
            </a:endParaRPr>
          </a:p>
        </p:txBody>
      </p:sp>
      <p:sp>
        <p:nvSpPr>
          <p:cNvPr id="28" name="矩形 27"/>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29" name="矩形 28"/>
          <p:cNvSpPr/>
          <p:nvPr/>
        </p:nvSpPr>
        <p:spPr>
          <a:xfrm>
            <a:off x="490078" y="2432846"/>
            <a:ext cx="690880" cy="245110"/>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a:t>
            </a:r>
            <a:r>
              <a:rPr lang="ja-JP" altLang="zh-CN" sz="1000" dirty="0">
                <a:ln w="6350">
                  <a:noFill/>
                </a:ln>
                <a:solidFill>
                  <a:srgbClr val="586B7F"/>
                </a:solidFill>
                <a:latin typeface="Impact" panose="020B0806030902050204" pitchFamily="34" charset="0"/>
                <a:ea typeface="微软雅黑" panose="020B0503020204020204" pitchFamily="34" charset="-122"/>
              </a:rPr>
              <a:t>方法</a:t>
            </a:r>
            <a:endParaRPr lang="ja-JP" altLang="zh-CN" sz="1000" dirty="0">
              <a:ln w="6350">
                <a:noFill/>
              </a:ln>
              <a:solidFill>
                <a:srgbClr val="586B7F"/>
              </a:solidFill>
              <a:latin typeface="Impact" panose="020B0806030902050204" pitchFamily="34" charset="0"/>
              <a:ea typeface="微软雅黑" panose="020B0503020204020204" pitchFamily="34" charset="-122"/>
            </a:endParaRPr>
          </a:p>
        </p:txBody>
      </p:sp>
      <p:sp>
        <p:nvSpPr>
          <p:cNvPr id="40"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41" name="矩形 40"/>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46" name="矩形 45"/>
          <p:cNvSpPr/>
          <p:nvPr/>
        </p:nvSpPr>
        <p:spPr>
          <a:xfrm>
            <a:off x="1949604" y="171333"/>
            <a:ext cx="3754673" cy="275590"/>
          </a:xfrm>
          <a:prstGeom prst="rect">
            <a:avLst/>
          </a:prstGeom>
        </p:spPr>
        <p:txBody>
          <a:bodyPr wrap="square">
            <a:spAutoFit/>
          </a:bodyPr>
          <a:lstStyle/>
          <a:p>
            <a:r>
              <a:rPr lang="en-US" altLang="zh-CN" sz="1200" dirty="0">
                <a:ln w="6350">
                  <a:noFill/>
                </a:ln>
                <a:solidFill>
                  <a:srgbClr val="586B7F"/>
                </a:solidFill>
                <a:latin typeface="Impact" panose="020B0806030902050204" pitchFamily="34" charset="0"/>
                <a:ea typeface="微软雅黑" panose="020B0503020204020204" pitchFamily="34" charset="-122"/>
              </a:rPr>
              <a:t>3D Gaussian Splatting</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49" name="矩形 48"/>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研究背景</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1835696" y="840958"/>
            <a:ext cx="6353810" cy="455628"/>
          </a:xfrm>
          <a:prstGeom prst="rect">
            <a:avLst/>
          </a:prstGeom>
          <a:noFill/>
        </p:spPr>
        <p:txBody>
          <a:bodyPr wrap="square" rtlCol="0">
            <a:noAutofit/>
          </a:bodyPr>
          <a:lstStyle/>
          <a:p>
            <a:r>
              <a:rPr lang="zh-CN" altLang="en-US" sz="1400" dirty="0">
                <a:solidFill>
                  <a:schemeClr val="tx1">
                    <a:lumMod val="65000"/>
                    <a:lumOff val="35000"/>
                  </a:schemeClr>
                </a:solidFill>
                <a:latin typeface="Arial" panose="020B0604020202020204" pitchFamily="34" charset="0"/>
                <a:ea typeface="微软雅黑" panose="020B0503020204020204" pitchFamily="34" charset="-122"/>
              </a:rPr>
              <a:t>一种利用 </a:t>
            </a:r>
            <a:r>
              <a:rPr lang="en-US" altLang="zh-CN" sz="1400" dirty="0">
                <a:solidFill>
                  <a:schemeClr val="tx1">
                    <a:lumMod val="65000"/>
                    <a:lumOff val="35000"/>
                  </a:schemeClr>
                </a:solidFill>
                <a:latin typeface="Arial" panose="020B0604020202020204" pitchFamily="34" charset="0"/>
                <a:ea typeface="微软雅黑" panose="020B0503020204020204" pitchFamily="34" charset="-122"/>
              </a:rPr>
              <a:t>3D </a:t>
            </a:r>
            <a:r>
              <a:rPr lang="zh-CN" altLang="en-US" sz="1400" dirty="0">
                <a:solidFill>
                  <a:schemeClr val="tx1">
                    <a:lumMod val="65000"/>
                    <a:lumOff val="35000"/>
                  </a:schemeClr>
                </a:solidFill>
                <a:latin typeface="Arial" panose="020B0604020202020204" pitchFamily="34" charset="0"/>
                <a:ea typeface="微软雅黑" panose="020B0503020204020204" pitchFamily="34" charset="-122"/>
              </a:rPr>
              <a:t>高斯球作为显式表示的技术，通过直接优化</a:t>
            </a:r>
            <a:r>
              <a:rPr lang="en-US" altLang="zh-CN" sz="1400" dirty="0">
                <a:solidFill>
                  <a:schemeClr val="tx1">
                    <a:lumMod val="65000"/>
                    <a:lumOff val="35000"/>
                  </a:schemeClr>
                </a:solidFill>
                <a:latin typeface="Arial" panose="020B0604020202020204" pitchFamily="34" charset="0"/>
                <a:ea typeface="微软雅黑" panose="020B0503020204020204" pitchFamily="34" charset="-122"/>
              </a:rPr>
              <a:t>3d</a:t>
            </a:r>
            <a:r>
              <a:rPr lang="zh-CN" altLang="en-US" sz="1400" dirty="0">
                <a:solidFill>
                  <a:schemeClr val="tx1">
                    <a:lumMod val="65000"/>
                    <a:lumOff val="35000"/>
                  </a:schemeClr>
                </a:solidFill>
                <a:latin typeface="Arial" panose="020B0604020202020204" pitchFamily="34" charset="0"/>
                <a:ea typeface="微软雅黑" panose="020B0503020204020204" pitchFamily="34" charset="-122"/>
              </a:rPr>
              <a:t>高斯的空间分布与外观属性，从 </a:t>
            </a:r>
            <a:r>
              <a:rPr lang="en-US" altLang="zh-CN" sz="1400" dirty="0">
                <a:solidFill>
                  <a:schemeClr val="tx1">
                    <a:lumMod val="65000"/>
                    <a:lumOff val="35000"/>
                  </a:schemeClr>
                </a:solidFill>
                <a:latin typeface="Arial" panose="020B0604020202020204" pitchFamily="34" charset="0"/>
                <a:ea typeface="微软雅黑" panose="020B0503020204020204" pitchFamily="34" charset="-122"/>
              </a:rPr>
              <a:t>2D </a:t>
            </a:r>
            <a:r>
              <a:rPr lang="zh-CN" altLang="en-US" sz="1400" dirty="0">
                <a:solidFill>
                  <a:schemeClr val="tx1">
                    <a:lumMod val="65000"/>
                    <a:lumOff val="35000"/>
                  </a:schemeClr>
                </a:solidFill>
                <a:latin typeface="Arial" panose="020B0604020202020204" pitchFamily="34" charset="0"/>
                <a:ea typeface="微软雅黑" panose="020B0503020204020204" pitchFamily="34" charset="-122"/>
              </a:rPr>
              <a:t>图像中重建场景并实现照片级实时渲染。</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endParaRPr>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424095" y="1907478"/>
            <a:ext cx="3396946" cy="1913613"/>
          </a:xfrm>
          <a:prstGeom prst="rect">
            <a:avLst/>
          </a:prstGeom>
        </p:spPr>
      </p:pic>
      <p:pic>
        <p:nvPicPr>
          <p:cNvPr id="14" name="图片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56661" y="1817068"/>
            <a:ext cx="1354656" cy="900000"/>
          </a:xfrm>
          <a:prstGeom prst="rect">
            <a:avLst/>
          </a:prstGeom>
        </p:spPr>
      </p:pic>
      <p:pic>
        <p:nvPicPr>
          <p:cNvPr id="16" name="图片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75632" y="1817068"/>
            <a:ext cx="1354656" cy="900000"/>
          </a:xfrm>
          <a:prstGeom prst="rect">
            <a:avLst/>
          </a:prstGeom>
        </p:spPr>
      </p:pic>
      <p:pic>
        <p:nvPicPr>
          <p:cNvPr id="18" name="图片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61198" y="2973419"/>
            <a:ext cx="1354656" cy="900000"/>
          </a:xfrm>
          <a:prstGeom prst="rect">
            <a:avLst/>
          </a:prstGeom>
        </p:spPr>
      </p:pic>
      <p:pic>
        <p:nvPicPr>
          <p:cNvPr id="20" name="图片 1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275632" y="2973419"/>
            <a:ext cx="1354656" cy="900000"/>
          </a:xfrm>
          <a:prstGeom prst="rect">
            <a:avLst/>
          </a:prstGeom>
        </p:spPr>
      </p:pic>
      <p:sp>
        <p:nvSpPr>
          <p:cNvPr id="21" name="文本框 20"/>
          <p:cNvSpPr txBox="1"/>
          <p:nvPr/>
        </p:nvSpPr>
        <p:spPr>
          <a:xfrm>
            <a:off x="2915816" y="3903602"/>
            <a:ext cx="1224136" cy="369332"/>
          </a:xfrm>
          <a:prstGeom prst="rect">
            <a:avLst/>
          </a:prstGeom>
          <a:noFill/>
        </p:spPr>
        <p:txBody>
          <a:bodyPr wrap="square" rtlCol="0">
            <a:spAutoFit/>
          </a:bodyPr>
          <a:lstStyle/>
          <a:p>
            <a:r>
              <a:rPr lang="en-US" altLang="zh-CN" dirty="0"/>
              <a:t>…</a:t>
            </a:r>
            <a:endParaRPr lang="zh-CN" altLang="en-US" dirty="0"/>
          </a:p>
        </p:txBody>
      </p:sp>
      <p:sp>
        <p:nvSpPr>
          <p:cNvPr id="25" name="箭头: 右 24"/>
          <p:cNvSpPr/>
          <p:nvPr/>
        </p:nvSpPr>
        <p:spPr>
          <a:xfrm>
            <a:off x="4716016" y="2762089"/>
            <a:ext cx="592023" cy="21132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35" name="文本框 34"/>
          <p:cNvSpPr txBox="1"/>
          <p:nvPr/>
        </p:nvSpPr>
        <p:spPr>
          <a:xfrm>
            <a:off x="2333989" y="4251582"/>
            <a:ext cx="1441420" cy="307777"/>
          </a:xfrm>
          <a:prstGeom prst="rect">
            <a:avLst/>
          </a:prstGeom>
          <a:noFill/>
        </p:spPr>
        <p:txBody>
          <a:bodyPr wrap="none" rtlCol="0">
            <a:spAutoFit/>
          </a:bodyPr>
          <a:lstStyle/>
          <a:p>
            <a:r>
              <a:rPr lang="zh-CN" altLang="en-US" sz="1400" dirty="0">
                <a:solidFill>
                  <a:schemeClr val="tx1">
                    <a:lumMod val="65000"/>
                    <a:lumOff val="35000"/>
                  </a:schemeClr>
                </a:solidFill>
                <a:latin typeface="Arial" panose="020B0604020202020204" pitchFamily="34" charset="0"/>
                <a:ea typeface="微软雅黑" panose="020B0503020204020204" pitchFamily="34" charset="-122"/>
              </a:rPr>
              <a:t>不同视角的图像</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36" name="文本框 35"/>
          <p:cNvSpPr txBox="1"/>
          <p:nvPr/>
        </p:nvSpPr>
        <p:spPr>
          <a:xfrm>
            <a:off x="6222321" y="4246459"/>
            <a:ext cx="1620957" cy="307777"/>
          </a:xfrm>
          <a:prstGeom prst="rect">
            <a:avLst/>
          </a:prstGeom>
          <a:noFill/>
        </p:spPr>
        <p:txBody>
          <a:bodyPr wrap="none" rtlCol="0">
            <a:spAutoFit/>
          </a:bodyPr>
          <a:lstStyle/>
          <a:p>
            <a:r>
              <a:rPr lang="zh-CN" altLang="en-US" sz="1400" dirty="0">
                <a:solidFill>
                  <a:schemeClr val="tx1">
                    <a:lumMod val="65000"/>
                    <a:lumOff val="35000"/>
                  </a:schemeClr>
                </a:solidFill>
                <a:latin typeface="Arial" panose="020B0604020202020204" pitchFamily="34" charset="0"/>
                <a:ea typeface="微软雅黑" panose="020B0503020204020204" pitchFamily="34" charset="-122"/>
              </a:rPr>
              <a:t>重建后的三维场景</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endParaRP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1971608"/>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26" name="矩形 25"/>
          <p:cNvSpPr/>
          <p:nvPr/>
        </p:nvSpPr>
        <p:spPr>
          <a:xfrm>
            <a:off x="490076" y="2036065"/>
            <a:ext cx="690880" cy="245110"/>
          </a:xfrm>
          <a:prstGeom prst="rect">
            <a:avLst/>
          </a:prstGeom>
        </p:spPr>
        <p:txBody>
          <a:bodyPr wrap="none">
            <a:spAutoFit/>
          </a:bodyPr>
          <a:lstStyle/>
          <a:p>
            <a:pPr algn="ctr"/>
            <a:r>
              <a:rPr lang="zh-CN" altLang="zh-CN" sz="1000" dirty="0">
                <a:ln w="6350">
                  <a:noFill/>
                </a:ln>
                <a:solidFill>
                  <a:srgbClr val="586B7F"/>
                </a:solidFill>
                <a:latin typeface="Impact" panose="020B0806030902050204" pitchFamily="34" charset="0"/>
                <a:ea typeface="微软雅黑" panose="020B0503020204020204" pitchFamily="34" charset="-122"/>
                <a:sym typeface="+mn-ea"/>
              </a:rPr>
              <a:t>先行</a:t>
            </a:r>
            <a:r>
              <a:rPr lang="ja-JP" altLang="zh-CN" sz="1000" dirty="0">
                <a:ln w="6350">
                  <a:noFill/>
                </a:ln>
                <a:solidFill>
                  <a:srgbClr val="586B7F"/>
                </a:solidFill>
                <a:latin typeface="Impact" panose="020B0806030902050204" pitchFamily="34" charset="0"/>
                <a:ea typeface="微软雅黑" panose="020B0503020204020204" pitchFamily="34" charset="-122"/>
                <a:sym typeface="+mn-ea"/>
              </a:rPr>
              <a:t>研究</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30" name="矩形 29"/>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31" name="矩形 30"/>
          <p:cNvSpPr/>
          <p:nvPr/>
        </p:nvSpPr>
        <p:spPr>
          <a:xfrm>
            <a:off x="490078" y="2432846"/>
            <a:ext cx="690880" cy="245110"/>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a:t>
            </a:r>
            <a:r>
              <a:rPr lang="ja-JP" altLang="zh-CN" sz="1000" dirty="0">
                <a:ln w="6350">
                  <a:noFill/>
                </a:ln>
                <a:solidFill>
                  <a:srgbClr val="586B7F"/>
                </a:solidFill>
                <a:latin typeface="Impact" panose="020B0806030902050204" pitchFamily="34" charset="0"/>
                <a:ea typeface="微软雅黑" panose="020B0503020204020204" pitchFamily="34" charset="-122"/>
                <a:sym typeface="+mn-ea"/>
              </a:rPr>
              <a:t>方法</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33"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4" name="矩形 33"/>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59" name="矩形 58"/>
          <p:cNvSpPr/>
          <p:nvPr/>
        </p:nvSpPr>
        <p:spPr>
          <a:xfrm>
            <a:off x="1949604" y="171333"/>
            <a:ext cx="3754673" cy="275590"/>
          </a:xfrm>
          <a:prstGeom prst="rect">
            <a:avLst/>
          </a:prstGeom>
        </p:spPr>
        <p:txBody>
          <a:bodyPr wrap="square">
            <a:spAutoFit/>
          </a:bodyPr>
          <a:lstStyle/>
          <a:p>
            <a:r>
              <a:rPr lang="en-US" altLang="zh-CN" sz="1200" dirty="0">
                <a:ln w="6350">
                  <a:noFill/>
                </a:ln>
                <a:solidFill>
                  <a:srgbClr val="586B7F"/>
                </a:solidFill>
                <a:latin typeface="Impact" panose="020B0806030902050204" pitchFamily="34" charset="0"/>
                <a:ea typeface="微软雅黑" panose="020B0503020204020204" pitchFamily="34" charset="-122"/>
              </a:rPr>
              <a:t>3DGS</a:t>
            </a:r>
            <a:r>
              <a:rPr lang="zh-CN" altLang="en-US" sz="1200" dirty="0">
                <a:ln w="6350">
                  <a:noFill/>
                </a:ln>
                <a:solidFill>
                  <a:srgbClr val="586B7F"/>
                </a:solidFill>
                <a:latin typeface="Impact" panose="020B0806030902050204" pitchFamily="34" charset="0"/>
                <a:ea typeface="微软雅黑" panose="020B0503020204020204" pitchFamily="34" charset="-122"/>
              </a:rPr>
              <a:t>与</a:t>
            </a:r>
            <a:r>
              <a:rPr lang="en-US" altLang="zh-CN" sz="1200" dirty="0">
                <a:ln w="6350">
                  <a:noFill/>
                </a:ln>
                <a:solidFill>
                  <a:srgbClr val="586B7F"/>
                </a:solidFill>
                <a:latin typeface="Impact" panose="020B0806030902050204" pitchFamily="34" charset="0"/>
                <a:ea typeface="微软雅黑" panose="020B0503020204020204" pitchFamily="34" charset="-122"/>
              </a:rPr>
              <a:t>VR</a:t>
            </a:r>
            <a:r>
              <a:rPr lang="zh-CN" altLang="en-US" sz="1200" dirty="0">
                <a:ln w="6350">
                  <a:noFill/>
                </a:ln>
                <a:solidFill>
                  <a:srgbClr val="586B7F"/>
                </a:solidFill>
                <a:latin typeface="Impact" panose="020B0806030902050204" pitchFamily="34" charset="0"/>
                <a:ea typeface="微软雅黑" panose="020B0503020204020204" pitchFamily="34" charset="-122"/>
              </a:rPr>
              <a:t>结合的工作</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60" name="矩形 5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研究现状</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1907540" y="4927600"/>
            <a:ext cx="6378575" cy="213995"/>
          </a:xfrm>
          <a:prstGeom prst="rect">
            <a:avLst/>
          </a:prstGeom>
          <a:noFill/>
        </p:spPr>
        <p:txBody>
          <a:bodyPr wrap="square" rtlCol="0">
            <a:spAutoFit/>
          </a:bodyPr>
          <a:lstStyle/>
          <a:p>
            <a:pPr algn="ctr"/>
            <a:r>
              <a:rPr lang="en-US" altLang="zh-CN" sz="800" dirty="0">
                <a:solidFill>
                  <a:schemeClr val="tx1">
                    <a:lumMod val="65000"/>
                    <a:lumOff val="35000"/>
                  </a:schemeClr>
                </a:solidFill>
                <a:latin typeface="Arial" panose="020B0604020202020204" pitchFamily="34" charset="0"/>
                <a:ea typeface="微软雅黑" panose="020B0503020204020204" pitchFamily="34" charset="-122"/>
              </a:rPr>
              <a:t>Semantics-Controlled Gaussian Splatting for Outdoor Scene Reconstruction and Rendering in Virtual Reality— IEEE VR 2025</a:t>
            </a:r>
            <a:endParaRPr lang="zh-CN" altLang="en-US" sz="80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13" name="文本框 12"/>
          <p:cNvSpPr txBox="1"/>
          <p:nvPr/>
        </p:nvSpPr>
        <p:spPr>
          <a:xfrm>
            <a:off x="1313963" y="3156756"/>
            <a:ext cx="2897997" cy="1200329"/>
          </a:xfrm>
          <a:prstGeom prst="rect">
            <a:avLst/>
          </a:prstGeom>
          <a:noFill/>
        </p:spPr>
        <p:txBody>
          <a:bodyPr wrap="square" rtlCol="0">
            <a:spAutoFit/>
          </a:bodyPr>
          <a:lstStyle/>
          <a:p>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该论文通过在 </a:t>
            </a:r>
            <a:r>
              <a:rPr lang="en-US" altLang="zh-CN" sz="1200" dirty="0">
                <a:solidFill>
                  <a:schemeClr val="tx1">
                    <a:lumMod val="65000"/>
                    <a:lumOff val="35000"/>
                  </a:schemeClr>
                </a:solidFill>
                <a:latin typeface="Arial" panose="020B0604020202020204" pitchFamily="34" charset="0"/>
                <a:ea typeface="微软雅黑" panose="020B0503020204020204" pitchFamily="34" charset="-122"/>
              </a:rPr>
              <a:t>3D </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高斯点中嵌入语义信息，实现了对大规模户外场景的高质量重建，并允许用户在虚拟现实（</a:t>
            </a:r>
            <a:r>
              <a:rPr lang="en-US" altLang="zh-CN" sz="1200" dirty="0">
                <a:solidFill>
                  <a:schemeClr val="tx1">
                    <a:lumMod val="65000"/>
                    <a:lumOff val="35000"/>
                  </a:schemeClr>
                </a:solidFill>
                <a:latin typeface="Arial" panose="020B0604020202020204" pitchFamily="34" charset="0"/>
                <a:ea typeface="微软雅黑" panose="020B0503020204020204" pitchFamily="34" charset="-122"/>
              </a:rPr>
              <a:t>VR</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）中对特定场景元素（如天空、水面）进行移除与替换。可以与现代游戏引擎无缝集成。</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endParaRPr>
          </a:p>
        </p:txBody>
      </p:sp>
      <p:pic>
        <p:nvPicPr>
          <p:cNvPr id="17" name="图片 16"/>
          <p:cNvPicPr>
            <a:picLocks noChangeAspect="1"/>
          </p:cNvPicPr>
          <p:nvPr/>
        </p:nvPicPr>
        <p:blipFill>
          <a:blip r:embed="rId1"/>
          <a:stretch>
            <a:fillRect/>
          </a:stretch>
        </p:blipFill>
        <p:spPr>
          <a:xfrm>
            <a:off x="2051720" y="611611"/>
            <a:ext cx="6051185" cy="2451021"/>
          </a:xfrm>
          <a:prstGeom prst="rect">
            <a:avLst/>
          </a:prstGeom>
        </p:spPr>
      </p:pic>
      <p:sp>
        <p:nvSpPr>
          <p:cNvPr id="18" name="文本框 17"/>
          <p:cNvSpPr txBox="1"/>
          <p:nvPr/>
        </p:nvSpPr>
        <p:spPr>
          <a:xfrm>
            <a:off x="5940154" y="3209375"/>
            <a:ext cx="3230880" cy="1198880"/>
          </a:xfrm>
          <a:prstGeom prst="rect">
            <a:avLst/>
          </a:prstGeom>
          <a:noFill/>
        </p:spPr>
        <p:txBody>
          <a:bodyPr wrap="none" rtlCol="0">
            <a:spAutoFit/>
          </a:bodyPr>
          <a:lstStyle/>
          <a:p>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不足：</a:t>
            </a:r>
            <a:endParaRPr lang="en-US" altLang="zh-CN" sz="1200" dirty="0">
              <a:solidFill>
                <a:schemeClr val="tx1">
                  <a:lumMod val="65000"/>
                  <a:lumOff val="35000"/>
                </a:schemeClr>
              </a:solidFill>
              <a:latin typeface="Arial" panose="020B0604020202020204" pitchFamily="34" charset="0"/>
              <a:ea typeface="微软雅黑" panose="020B0503020204020204" pitchFamily="34" charset="-122"/>
            </a:endParaRPr>
          </a:p>
          <a:p>
            <a:r>
              <a:rPr lang="en-US" altLang="zh-CN" sz="1200" dirty="0">
                <a:solidFill>
                  <a:schemeClr val="tx1">
                    <a:lumMod val="65000"/>
                    <a:lumOff val="35000"/>
                  </a:schemeClr>
                </a:solidFill>
                <a:latin typeface="Arial" panose="020B0604020202020204" pitchFamily="34" charset="0"/>
                <a:ea typeface="微软雅黑" panose="020B0503020204020204" pitchFamily="34" charset="-122"/>
              </a:rPr>
              <a:t>1.</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数据采集和处理较为麻烦，需要较多不同</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位</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endParaRPr>
          </a:p>
          <a:p>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姿的</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图像，再使用</a:t>
            </a:r>
            <a:r>
              <a:rPr lang="en-US" altLang="zh-CN" sz="1200" dirty="0" err="1">
                <a:solidFill>
                  <a:schemeClr val="tx1">
                    <a:lumMod val="65000"/>
                    <a:lumOff val="35000"/>
                  </a:schemeClr>
                </a:solidFill>
                <a:latin typeface="Arial" panose="020B0604020202020204" pitchFamily="34" charset="0"/>
                <a:ea typeface="微软雅黑" panose="020B0503020204020204" pitchFamily="34" charset="-122"/>
              </a:rPr>
              <a:t>colmap</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重建相机位姿和</a:t>
            </a:r>
            <a:endParaRPr lang="en-US" altLang="zh-CN" sz="1200" dirty="0">
              <a:solidFill>
                <a:schemeClr val="tx1">
                  <a:lumMod val="65000"/>
                  <a:lumOff val="35000"/>
                </a:schemeClr>
              </a:solidFill>
              <a:latin typeface="Arial" panose="020B0604020202020204" pitchFamily="34" charset="0"/>
              <a:ea typeface="微软雅黑" panose="020B0503020204020204" pitchFamily="34" charset="-122"/>
            </a:endParaRPr>
          </a:p>
          <a:p>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初始点云。</a:t>
            </a:r>
            <a:endParaRPr lang="en-US" altLang="zh-CN" sz="1200" dirty="0">
              <a:solidFill>
                <a:schemeClr val="tx1">
                  <a:lumMod val="65000"/>
                  <a:lumOff val="35000"/>
                </a:schemeClr>
              </a:solidFill>
              <a:latin typeface="Arial" panose="020B0604020202020204" pitchFamily="34" charset="0"/>
              <a:ea typeface="微软雅黑" panose="020B0503020204020204" pitchFamily="34" charset="-122"/>
            </a:endParaRPr>
          </a:p>
          <a:p>
            <a:r>
              <a:rPr lang="en-US" altLang="zh-CN" sz="1200" dirty="0">
                <a:solidFill>
                  <a:schemeClr val="tx1">
                    <a:lumMod val="65000"/>
                    <a:lumOff val="35000"/>
                  </a:schemeClr>
                </a:solidFill>
                <a:latin typeface="Arial" panose="020B0604020202020204" pitchFamily="34" charset="0"/>
                <a:ea typeface="微软雅黑" panose="020B0503020204020204" pitchFamily="34" charset="-122"/>
              </a:rPr>
              <a:t>2.</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该方法依赖于预定义的标签，用户想编辑</a:t>
            </a:r>
            <a:endParaRPr lang="en-US" altLang="zh-CN" sz="1200" dirty="0">
              <a:solidFill>
                <a:schemeClr val="tx1">
                  <a:lumMod val="65000"/>
                  <a:lumOff val="35000"/>
                </a:schemeClr>
              </a:solidFill>
              <a:latin typeface="Arial" panose="020B0604020202020204" pitchFamily="34" charset="0"/>
              <a:ea typeface="微软雅黑" panose="020B0503020204020204" pitchFamily="34" charset="-122"/>
            </a:endParaRPr>
          </a:p>
          <a:p>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与预定义标签集不一致的场景物体会很困难。</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endParaRP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1971608"/>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26" name="矩形 25"/>
          <p:cNvSpPr/>
          <p:nvPr/>
        </p:nvSpPr>
        <p:spPr>
          <a:xfrm>
            <a:off x="490076" y="2036065"/>
            <a:ext cx="690880" cy="245110"/>
          </a:xfrm>
          <a:prstGeom prst="rect">
            <a:avLst/>
          </a:prstGeom>
        </p:spPr>
        <p:txBody>
          <a:bodyPr wrap="none">
            <a:spAutoFit/>
          </a:bodyPr>
          <a:lstStyle/>
          <a:p>
            <a:pPr algn="ctr"/>
            <a:r>
              <a:rPr lang="zh-CN" altLang="zh-CN" sz="1000" dirty="0">
                <a:ln w="6350">
                  <a:noFill/>
                </a:ln>
                <a:solidFill>
                  <a:srgbClr val="586B7F"/>
                </a:solidFill>
                <a:latin typeface="Impact" panose="020B0806030902050204" pitchFamily="34" charset="0"/>
                <a:ea typeface="微软雅黑" panose="020B0503020204020204" pitchFamily="34" charset="-122"/>
                <a:sym typeface="+mn-ea"/>
              </a:rPr>
              <a:t>先行</a:t>
            </a:r>
            <a:r>
              <a:rPr lang="ja-JP" altLang="zh-CN" sz="1000" dirty="0">
                <a:ln w="6350">
                  <a:noFill/>
                </a:ln>
                <a:solidFill>
                  <a:srgbClr val="586B7F"/>
                </a:solidFill>
                <a:latin typeface="Impact" panose="020B0806030902050204" pitchFamily="34" charset="0"/>
                <a:ea typeface="微软雅黑" panose="020B0503020204020204" pitchFamily="34" charset="-122"/>
                <a:sym typeface="+mn-ea"/>
              </a:rPr>
              <a:t>研究</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30" name="矩形 29"/>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31" name="矩形 30"/>
          <p:cNvSpPr/>
          <p:nvPr/>
        </p:nvSpPr>
        <p:spPr>
          <a:xfrm>
            <a:off x="490078" y="2432846"/>
            <a:ext cx="690880" cy="245110"/>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a:t>
            </a:r>
            <a:r>
              <a:rPr lang="ja-JP" altLang="zh-CN" sz="1000" dirty="0">
                <a:ln w="6350">
                  <a:noFill/>
                </a:ln>
                <a:solidFill>
                  <a:srgbClr val="586B7F"/>
                </a:solidFill>
                <a:latin typeface="Impact" panose="020B0806030902050204" pitchFamily="34" charset="0"/>
                <a:ea typeface="微软雅黑" panose="020B0503020204020204" pitchFamily="34" charset="-122"/>
                <a:sym typeface="+mn-ea"/>
              </a:rPr>
              <a:t>方法</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33"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4" name="矩形 33"/>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59" name="矩形 58"/>
          <p:cNvSpPr/>
          <p:nvPr/>
        </p:nvSpPr>
        <p:spPr>
          <a:xfrm>
            <a:off x="1949604" y="171333"/>
            <a:ext cx="3754673" cy="275590"/>
          </a:xfrm>
          <a:prstGeom prst="rect">
            <a:avLst/>
          </a:prstGeom>
        </p:spPr>
        <p:txBody>
          <a:bodyPr wrap="square">
            <a:spAutoFit/>
          </a:bodyPr>
          <a:lstStyle/>
          <a:p>
            <a:r>
              <a:rPr lang="en-US" altLang="zh-CN" sz="1200" dirty="0">
                <a:ln w="6350">
                  <a:noFill/>
                </a:ln>
                <a:solidFill>
                  <a:srgbClr val="586B7F"/>
                </a:solidFill>
                <a:latin typeface="Impact" panose="020B0806030902050204" pitchFamily="34" charset="0"/>
                <a:ea typeface="微软雅黑" panose="020B0503020204020204" pitchFamily="34" charset="-122"/>
              </a:rPr>
              <a:t>3DGS</a:t>
            </a:r>
            <a:r>
              <a:rPr lang="zh-CN" altLang="en-US" sz="1200" dirty="0">
                <a:ln w="6350">
                  <a:noFill/>
                </a:ln>
                <a:solidFill>
                  <a:srgbClr val="586B7F"/>
                </a:solidFill>
                <a:latin typeface="Impact" panose="020B0806030902050204" pitchFamily="34" charset="0"/>
                <a:ea typeface="微软雅黑" panose="020B0503020204020204" pitchFamily="34" charset="-122"/>
              </a:rPr>
              <a:t>与</a:t>
            </a:r>
            <a:r>
              <a:rPr lang="en-US" altLang="zh-CN" sz="1200" dirty="0">
                <a:ln w="6350">
                  <a:noFill/>
                </a:ln>
                <a:solidFill>
                  <a:srgbClr val="586B7F"/>
                </a:solidFill>
                <a:latin typeface="Impact" panose="020B0806030902050204" pitchFamily="34" charset="0"/>
                <a:ea typeface="微软雅黑" panose="020B0503020204020204" pitchFamily="34" charset="-122"/>
              </a:rPr>
              <a:t>VR</a:t>
            </a:r>
            <a:r>
              <a:rPr lang="zh-CN" altLang="en-US" sz="1200" dirty="0">
                <a:ln w="6350">
                  <a:noFill/>
                </a:ln>
                <a:solidFill>
                  <a:srgbClr val="586B7F"/>
                </a:solidFill>
                <a:latin typeface="Impact" panose="020B0806030902050204" pitchFamily="34" charset="0"/>
                <a:ea typeface="微软雅黑" panose="020B0503020204020204" pitchFamily="34" charset="-122"/>
              </a:rPr>
              <a:t>结合的工作</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60" name="矩形 5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研究现状</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1907540" y="681355"/>
            <a:ext cx="6748145" cy="2373630"/>
          </a:xfrm>
          <a:prstGeom prst="rect">
            <a:avLst/>
          </a:prstGeom>
        </p:spPr>
      </p:pic>
      <p:sp>
        <p:nvSpPr>
          <p:cNvPr id="7" name="文本框 6"/>
          <p:cNvSpPr txBox="1"/>
          <p:nvPr/>
        </p:nvSpPr>
        <p:spPr>
          <a:xfrm>
            <a:off x="2433990" y="4970580"/>
            <a:ext cx="5695756" cy="213995"/>
          </a:xfrm>
          <a:prstGeom prst="rect">
            <a:avLst/>
          </a:prstGeom>
          <a:noFill/>
        </p:spPr>
        <p:txBody>
          <a:bodyPr wrap="square" rtlCol="0">
            <a:spAutoFit/>
          </a:bodyPr>
          <a:lstStyle/>
          <a:p>
            <a:pPr algn="ctr"/>
            <a:r>
              <a:rPr lang="en-US" altLang="zh-CN" sz="800" dirty="0">
                <a:solidFill>
                  <a:schemeClr val="tx1">
                    <a:lumMod val="65000"/>
                    <a:lumOff val="35000"/>
                  </a:schemeClr>
                </a:solidFill>
                <a:latin typeface="Arial" panose="020B0604020202020204" pitchFamily="34" charset="0"/>
                <a:ea typeface="微软雅黑" panose="020B0503020204020204" pitchFamily="34" charset="-122"/>
              </a:rPr>
              <a:t>VRSplat: Fast and Robust Gaussian Splatting for Virtual Reality — PACMCGIT 2025</a:t>
            </a:r>
            <a:endParaRPr lang="en-US" altLang="zh-CN" sz="80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4" name="文本框 3"/>
          <p:cNvSpPr txBox="1"/>
          <p:nvPr/>
        </p:nvSpPr>
        <p:spPr>
          <a:xfrm>
            <a:off x="1515745" y="3188970"/>
            <a:ext cx="3048000" cy="1198880"/>
          </a:xfrm>
          <a:prstGeom prst="rect">
            <a:avLst/>
          </a:prstGeom>
          <a:noFill/>
        </p:spPr>
        <p:txBody>
          <a:bodyPr wrap="square" rtlCol="0">
            <a:spAutoFit/>
          </a:bodyPr>
          <a:p>
            <a:pPr algn="l">
              <a:buClrTx/>
              <a:buSzTx/>
              <a:buFontTx/>
            </a:pPr>
            <a:r>
              <a:rPr lang="en-US" altLang="zh-CN" sz="1200" dirty="0">
                <a:solidFill>
                  <a:schemeClr val="tx1">
                    <a:lumMod val="65000"/>
                    <a:lumOff val="35000"/>
                  </a:schemeClr>
                </a:solidFill>
                <a:latin typeface="Arial" panose="020B0604020202020204" pitchFamily="34" charset="0"/>
                <a:ea typeface="微软雅黑" panose="020B0503020204020204" pitchFamily="34" charset="-122"/>
                <a:sym typeface="+mn-ea"/>
              </a:rPr>
              <a:t>VRSplat</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根据人眼注视点将图像划分为不同大小的瓦片（Tiles）——中心高分辨率区域使用 </a:t>
            </a:r>
            <a:r>
              <a:rPr lang="en-US" altLang="zh-CN" sz="1200" dirty="0">
                <a:solidFill>
                  <a:schemeClr val="tx1">
                    <a:lumMod val="65000"/>
                    <a:lumOff val="35000"/>
                  </a:schemeClr>
                </a:solidFill>
                <a:latin typeface="Arial" panose="020B0604020202020204" pitchFamily="34" charset="0"/>
                <a:ea typeface="微软雅黑" panose="020B0503020204020204" pitchFamily="34" charset="-122"/>
              </a:rPr>
              <a:t>16x16</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 像素的小瓦片，外围低分辨率区域使用 </a:t>
            </a:r>
            <a:r>
              <a:rPr lang="en-US" altLang="zh-CN" sz="1200" dirty="0">
                <a:solidFill>
                  <a:schemeClr val="tx1">
                    <a:lumMod val="65000"/>
                    <a:lumOff val="35000"/>
                  </a:schemeClr>
                </a:solidFill>
                <a:latin typeface="Arial" panose="020B0604020202020204" pitchFamily="34" charset="0"/>
                <a:ea typeface="微软雅黑" panose="020B0503020204020204" pitchFamily="34" charset="-122"/>
              </a:rPr>
              <a:t>32x32</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 像素的大瓦片，并利用</a:t>
            </a:r>
            <a:r>
              <a:rPr lang="en-US" altLang="zh-CN" sz="1200" dirty="0">
                <a:solidFill>
                  <a:schemeClr val="tx1">
                    <a:lumMod val="65000"/>
                    <a:lumOff val="35000"/>
                  </a:schemeClr>
                </a:solidFill>
                <a:latin typeface="Arial" panose="020B0604020202020204" pitchFamily="34" charset="0"/>
                <a:ea typeface="微软雅黑" panose="020B0503020204020204" pitchFamily="34" charset="-122"/>
              </a:rPr>
              <a:t>visibility culling</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剔除掉不在</a:t>
            </a:r>
            <a:r>
              <a:rPr lang="en-US" altLang="zh-CN" sz="1200" dirty="0">
                <a:solidFill>
                  <a:schemeClr val="tx1">
                    <a:lumMod val="65000"/>
                    <a:lumOff val="35000"/>
                  </a:schemeClr>
                </a:solidFill>
                <a:latin typeface="Arial" panose="020B0604020202020204" pitchFamily="34" charset="0"/>
                <a:ea typeface="微软雅黑" panose="020B0503020204020204" pitchFamily="34" charset="-122"/>
              </a:rPr>
              <a:t>VR</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显示器上渲染的</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部分。</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endParaRPr>
          </a:p>
        </p:txBody>
      </p:sp>
      <p:sp>
        <p:nvSpPr>
          <p:cNvPr id="5" name="文本框 4"/>
          <p:cNvSpPr txBox="1"/>
          <p:nvPr/>
        </p:nvSpPr>
        <p:spPr>
          <a:xfrm>
            <a:off x="5484495" y="3229610"/>
            <a:ext cx="3048000" cy="645160"/>
          </a:xfrm>
          <a:prstGeom prst="rect">
            <a:avLst/>
          </a:prstGeom>
          <a:noFill/>
        </p:spPr>
        <p:txBody>
          <a:bodyPr wrap="square" rtlCol="0">
            <a:spAutoFit/>
          </a:bodyPr>
          <a:p>
            <a:pPr algn="l">
              <a:buClrTx/>
              <a:buSzTx/>
              <a:buFontTx/>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mn-ea"/>
              </a:rPr>
              <a:t>不足：</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mn-ea"/>
            </a:endParaRPr>
          </a:p>
          <a:p>
            <a:pPr algn="l">
              <a:buClrTx/>
              <a:buSzTx/>
              <a:buFontTx/>
            </a:pPr>
            <a:r>
              <a:rPr lang="en-US" altLang="zh-CN" sz="1200" dirty="0">
                <a:solidFill>
                  <a:schemeClr val="tx1">
                    <a:lumMod val="65000"/>
                    <a:lumOff val="35000"/>
                  </a:schemeClr>
                </a:solidFill>
                <a:latin typeface="Arial" panose="020B0604020202020204" pitchFamily="34" charset="0"/>
                <a:ea typeface="微软雅黑" panose="020B0503020204020204" pitchFamily="34" charset="-122"/>
                <a:sym typeface="+mn-ea"/>
              </a:rPr>
              <a:t>1.</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mn-ea"/>
              </a:rPr>
              <a:t>对物体细节处表现的不够精确。</a:t>
            </a:r>
            <a:endParaRPr lang="en-US" altLang="zh-CN" sz="1200" dirty="0">
              <a:solidFill>
                <a:schemeClr val="tx1">
                  <a:lumMod val="65000"/>
                  <a:lumOff val="35000"/>
                </a:schemeClr>
              </a:solidFill>
              <a:latin typeface="Arial" panose="020B0604020202020204" pitchFamily="34" charset="0"/>
              <a:ea typeface="微软雅黑" panose="020B0503020204020204" pitchFamily="34" charset="-122"/>
            </a:endParaRPr>
          </a:p>
          <a:p>
            <a:pPr algn="l">
              <a:buClrTx/>
              <a:buSzTx/>
              <a:buFontTx/>
            </a:pPr>
            <a:r>
              <a:rPr lang="en-US" sz="1200" dirty="0">
                <a:solidFill>
                  <a:schemeClr val="tx1">
                    <a:lumMod val="65000"/>
                    <a:lumOff val="35000"/>
                  </a:schemeClr>
                </a:solidFill>
                <a:latin typeface="Arial" panose="020B0604020202020204" pitchFamily="34" charset="0"/>
                <a:ea typeface="微软雅黑" panose="020B0503020204020204" pitchFamily="34" charset="-122"/>
              </a:rPr>
              <a:t>2.</a:t>
            </a: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渲染流水线仍然有优化空间。</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endParaRP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368389"/>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0" name="矩形 79"/>
          <p:cNvSpPr/>
          <p:nvPr/>
        </p:nvSpPr>
        <p:spPr>
          <a:xfrm>
            <a:off x="5867400" y="243283"/>
            <a:ext cx="2665040" cy="322580"/>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a:t>
            </a:r>
            <a:r>
              <a:rPr lang="zh-CN" altLang="en-US" sz="1400" b="1" dirty="0">
                <a:solidFill>
                  <a:srgbClr val="354454"/>
                </a:solidFill>
                <a:latin typeface="微软雅黑" panose="020B0503020204020204" pitchFamily="34" charset="-122"/>
                <a:ea typeface="微软雅黑" panose="020B0503020204020204" pitchFamily="34" charset="-122"/>
              </a:rPr>
              <a:t>方法</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90076" y="2036065"/>
            <a:ext cx="690880" cy="245110"/>
          </a:xfrm>
          <a:prstGeom prst="rect">
            <a:avLst/>
          </a:prstGeom>
        </p:spPr>
        <p:txBody>
          <a:bodyPr wrap="none">
            <a:spAutoFit/>
          </a:bodyPr>
          <a:lstStyle/>
          <a:p>
            <a:pPr algn="ctr"/>
            <a:r>
              <a:rPr lang="zh-CN" altLang="zh-CN" sz="1000" dirty="0">
                <a:ln w="6350">
                  <a:noFill/>
                </a:ln>
                <a:solidFill>
                  <a:srgbClr val="586B7F"/>
                </a:solidFill>
                <a:latin typeface="Impact" panose="020B0806030902050204" pitchFamily="34" charset="0"/>
                <a:ea typeface="微软雅黑" panose="020B0503020204020204" pitchFamily="34" charset="-122"/>
                <a:sym typeface="+mn-ea"/>
              </a:rPr>
              <a:t>先行</a:t>
            </a:r>
            <a:r>
              <a:rPr lang="ja-JP" altLang="zh-CN" sz="1000" dirty="0">
                <a:ln w="6350">
                  <a:noFill/>
                </a:ln>
                <a:solidFill>
                  <a:srgbClr val="586B7F"/>
                </a:solidFill>
                <a:latin typeface="Impact" panose="020B0806030902050204" pitchFamily="34" charset="0"/>
                <a:ea typeface="微软雅黑" panose="020B0503020204020204" pitchFamily="34" charset="-122"/>
                <a:sym typeface="+mn-ea"/>
              </a:rPr>
              <a:t>研究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90078" y="2432846"/>
            <a:ext cx="690880" cy="245110"/>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a:t>
            </a:r>
            <a:r>
              <a:rPr lang="zh-CN" altLang="en-US" sz="1000" dirty="0">
                <a:ln w="6350">
                  <a:noFill/>
                </a:ln>
                <a:solidFill>
                  <a:schemeClr val="bg1"/>
                </a:solidFill>
                <a:latin typeface="Impact" panose="020B0806030902050204" pitchFamily="34" charset="0"/>
                <a:ea typeface="微软雅黑" panose="020B0503020204020204" pitchFamily="34" charset="-122"/>
              </a:rPr>
              <a:t>方法</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Rectangle 66"/>
          <p:cNvSpPr>
            <a:spLocks noChangeArrowheads="1"/>
          </p:cNvSpPr>
          <p:nvPr/>
        </p:nvSpPr>
        <p:spPr bwMode="auto">
          <a:xfrm>
            <a:off x="4233627" y="1616928"/>
            <a:ext cx="4465723" cy="2559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fontAlgn="base">
              <a:lnSpc>
                <a:spcPts val="2000"/>
              </a:lnSpc>
              <a:spcBef>
                <a:spcPct val="0"/>
              </a:spcBef>
              <a:spcAft>
                <a:spcPct val="0"/>
              </a:spcAft>
            </a:pPr>
            <a:r>
              <a:rPr lang="zh-CN" altLang="en-US" sz="1200" dirty="0">
                <a:solidFill>
                  <a:schemeClr val="bg1">
                    <a:lumMod val="50000"/>
                  </a:schemeClr>
                </a:solidFill>
                <a:latin typeface="Arial" panose="020B0604020202020204" pitchFamily="34" charset="0"/>
                <a:ea typeface="微软雅黑" panose="020B0503020204020204" pitchFamily="34" charset="-122"/>
              </a:rPr>
              <a:t>       </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p:txBody>
      </p:sp>
      <p:sp>
        <p:nvSpPr>
          <p:cNvPr id="6" name="矩形: 圆角 32"/>
          <p:cNvSpPr/>
          <p:nvPr/>
        </p:nvSpPr>
        <p:spPr>
          <a:xfrm>
            <a:off x="3563620" y="1784350"/>
            <a:ext cx="981075" cy="11188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dust3R</a:t>
            </a:r>
            <a:endParaRPr lang="en-US" altLang="zh-CN" dirty="0"/>
          </a:p>
        </p:txBody>
      </p:sp>
      <p:pic>
        <p:nvPicPr>
          <p:cNvPr id="14" name="图片 1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692275" y="1863725"/>
            <a:ext cx="591185" cy="392430"/>
          </a:xfrm>
          <a:prstGeom prst="rect">
            <a:avLst/>
          </a:prstGeom>
        </p:spPr>
      </p:pic>
      <p:pic>
        <p:nvPicPr>
          <p:cNvPr id="16" name="图片 1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11730" y="1863725"/>
            <a:ext cx="591185" cy="392430"/>
          </a:xfrm>
          <a:prstGeom prst="rect">
            <a:avLst/>
          </a:prstGeom>
        </p:spPr>
      </p:pic>
      <p:pic>
        <p:nvPicPr>
          <p:cNvPr id="18" name="图片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03070" y="2405380"/>
            <a:ext cx="591185" cy="392430"/>
          </a:xfrm>
          <a:prstGeom prst="rect">
            <a:avLst/>
          </a:prstGeom>
        </p:spPr>
      </p:pic>
      <p:pic>
        <p:nvPicPr>
          <p:cNvPr id="20" name="图片 1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12365" y="2397760"/>
            <a:ext cx="591185" cy="392430"/>
          </a:xfrm>
          <a:prstGeom prst="rect">
            <a:avLst/>
          </a:prstGeom>
        </p:spPr>
      </p:pic>
      <p:sp>
        <p:nvSpPr>
          <p:cNvPr id="4" name="右箭头 3"/>
          <p:cNvSpPr/>
          <p:nvPr/>
        </p:nvSpPr>
        <p:spPr>
          <a:xfrm>
            <a:off x="3060065" y="2242185"/>
            <a:ext cx="431800" cy="14351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5" name="右箭头 14"/>
          <p:cNvSpPr/>
          <p:nvPr/>
        </p:nvSpPr>
        <p:spPr>
          <a:xfrm>
            <a:off x="4616450" y="2264410"/>
            <a:ext cx="431800" cy="14351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9" name="矩形: 圆角 32"/>
          <p:cNvSpPr/>
          <p:nvPr/>
        </p:nvSpPr>
        <p:spPr>
          <a:xfrm>
            <a:off x="5151120" y="1826260"/>
            <a:ext cx="733425" cy="1118870"/>
          </a:xfrm>
          <a:prstGeom prst="roundRect">
            <a:avLst/>
          </a:prstGeom>
        </p:spPr>
        <p:style>
          <a:lnRef idx="3">
            <a:schemeClr val="accent1"/>
          </a:lnRef>
          <a:fillRef idx="0">
            <a:srgbClr val="FFFFFF"/>
          </a:fillRef>
          <a:effectRef idx="0">
            <a:srgbClr val="FFFFFF"/>
          </a:effectRef>
          <a:fontRef idx="minor">
            <a:schemeClr val="tx1"/>
          </a:fontRef>
        </p:style>
        <p:txBody>
          <a:bodyPr rtlCol="0" anchor="ctr"/>
          <a:lstStyle/>
          <a:p>
            <a:pPr algn="ctr"/>
            <a:r>
              <a:rPr lang="en-US" altLang="zh-CN" sz="1200" dirty="0"/>
              <a:t>point</a:t>
            </a:r>
            <a:endParaRPr lang="en-US" altLang="zh-CN" sz="1200" dirty="0"/>
          </a:p>
          <a:p>
            <a:pPr algn="ctr"/>
            <a:r>
              <a:rPr lang="en-US" altLang="zh-CN" sz="1200" dirty="0"/>
              <a:t>map</a:t>
            </a:r>
            <a:endParaRPr lang="en-US" altLang="zh-CN" sz="1200" dirty="0"/>
          </a:p>
        </p:txBody>
      </p:sp>
      <p:sp>
        <p:nvSpPr>
          <p:cNvPr id="21" name="右箭头 20"/>
          <p:cNvSpPr/>
          <p:nvPr/>
        </p:nvSpPr>
        <p:spPr>
          <a:xfrm>
            <a:off x="5987415" y="2264410"/>
            <a:ext cx="431800" cy="14351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5" name="流程图: 过程 24"/>
          <p:cNvSpPr/>
          <p:nvPr/>
        </p:nvSpPr>
        <p:spPr>
          <a:xfrm>
            <a:off x="6588125" y="1898015"/>
            <a:ext cx="132080" cy="1080135"/>
          </a:xfrm>
          <a:prstGeom prst="flowChartProcess">
            <a:avLst/>
          </a:prstGeom>
          <a:solidFill>
            <a:schemeClr val="accent6">
              <a:lumMod val="7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6" name="流程图: 过程 25"/>
          <p:cNvSpPr/>
          <p:nvPr/>
        </p:nvSpPr>
        <p:spPr>
          <a:xfrm>
            <a:off x="6804025" y="1898015"/>
            <a:ext cx="132080" cy="1080135"/>
          </a:xfrm>
          <a:prstGeom prst="flowChartProcess">
            <a:avLst/>
          </a:prstGeom>
          <a:solidFill>
            <a:schemeClr val="accent6">
              <a:lumMod val="7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0" name="流程图: 过程 29"/>
          <p:cNvSpPr/>
          <p:nvPr/>
        </p:nvSpPr>
        <p:spPr>
          <a:xfrm>
            <a:off x="7020560" y="1898015"/>
            <a:ext cx="132080" cy="1080135"/>
          </a:xfrm>
          <a:prstGeom prst="flowChartProcess">
            <a:avLst/>
          </a:prstGeom>
          <a:solidFill>
            <a:schemeClr val="accent6">
              <a:lumMod val="7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1" name="圆角矩形 30"/>
          <p:cNvSpPr/>
          <p:nvPr/>
        </p:nvSpPr>
        <p:spPr>
          <a:xfrm>
            <a:off x="6588125" y="2239010"/>
            <a:ext cx="564515" cy="395605"/>
          </a:xfrm>
          <a:prstGeom prst="roundRect">
            <a:avLst/>
          </a:prstGeom>
        </p:spPr>
        <p:style>
          <a:lnRef idx="2">
            <a:schemeClr val="accent1"/>
          </a:lnRef>
          <a:fillRef idx="0">
            <a:srgbClr val="FFFFFF"/>
          </a:fillRef>
          <a:effectRef idx="0">
            <a:srgbClr val="FFFFFF"/>
          </a:effectRef>
          <a:fontRef idx="minor">
            <a:schemeClr val="tx1"/>
          </a:fontRef>
        </p:style>
        <p:txBody>
          <a:bodyPr rtlCol="0" anchor="ctr"/>
          <a:p>
            <a:pPr algn="ctr"/>
            <a:r>
              <a:rPr lang="en-US" altLang="zh-CN" sz="1400"/>
              <a:t>MLP</a:t>
            </a:r>
            <a:endParaRPr lang="en-US" altLang="zh-CN" sz="1400"/>
          </a:p>
        </p:txBody>
      </p:sp>
      <p:sp>
        <p:nvSpPr>
          <p:cNvPr id="34" name="右箭头 33"/>
          <p:cNvSpPr/>
          <p:nvPr/>
        </p:nvSpPr>
        <p:spPr>
          <a:xfrm>
            <a:off x="7236460" y="2264410"/>
            <a:ext cx="431800" cy="14351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8" name="矩形: 圆角 32"/>
          <p:cNvSpPr/>
          <p:nvPr/>
        </p:nvSpPr>
        <p:spPr>
          <a:xfrm>
            <a:off x="7740650" y="1874520"/>
            <a:ext cx="733425" cy="1118870"/>
          </a:xfrm>
          <a:prstGeom prst="roundRect">
            <a:avLst/>
          </a:prstGeom>
        </p:spPr>
        <p:style>
          <a:lnRef idx="3">
            <a:schemeClr val="accent1"/>
          </a:lnRef>
          <a:fillRef idx="0">
            <a:srgbClr val="FFFFFF"/>
          </a:fillRef>
          <a:effectRef idx="0">
            <a:srgbClr val="FFFFFF"/>
          </a:effectRef>
          <a:fontRef idx="minor">
            <a:schemeClr val="tx1"/>
          </a:fontRef>
        </p:style>
        <p:txBody>
          <a:bodyPr rtlCol="0" anchor="ctr"/>
          <a:lstStyle/>
          <a:p>
            <a:pPr algn="ctr"/>
            <a:r>
              <a:rPr lang="en-US" altLang="zh-CN" sz="1200" dirty="0"/>
              <a:t>3dgs</a:t>
            </a:r>
            <a:r>
              <a:rPr lang="zh-CN" altLang="en-US" sz="1200" dirty="0"/>
              <a:t>点的</a:t>
            </a:r>
            <a:r>
              <a:rPr lang="zh-CN" altLang="en-US" sz="1200" dirty="0"/>
              <a:t>属性</a:t>
            </a:r>
            <a:endParaRPr lang="zh-CN" altLang="en-US" sz="1200" dirty="0"/>
          </a:p>
        </p:txBody>
      </p:sp>
      <p:sp>
        <p:nvSpPr>
          <p:cNvPr id="39" name="文本框 38"/>
          <p:cNvSpPr txBox="1"/>
          <p:nvPr/>
        </p:nvSpPr>
        <p:spPr>
          <a:xfrm>
            <a:off x="1727200" y="3197225"/>
            <a:ext cx="6724015" cy="1681480"/>
          </a:xfrm>
          <a:prstGeom prst="rect">
            <a:avLst/>
          </a:prstGeom>
          <a:noFill/>
        </p:spPr>
        <p:txBody>
          <a:bodyPr wrap="square" rtlCol="0">
            <a:noAutofit/>
          </a:bodyPr>
          <a:p>
            <a:pPr algn="l">
              <a:buClrTx/>
              <a:buSzTx/>
              <a:buFontTx/>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原始的3dgs非常依赖初始化点云，但是初始化点云需要使用SFM技术输出，非常耗时在稀疏视角下效果也不好，所以使用像Dust3R这类的3d大模型来初始化点云。</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endParaRPr>
          </a:p>
          <a:p>
            <a:pPr algn="l">
              <a:buClrTx/>
              <a:buSzTx/>
              <a:buFontTx/>
            </a:pP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endParaRPr>
          </a:p>
          <a:p>
            <a:pPr algn="l">
              <a:buClrTx/>
              <a:buSzTx/>
              <a:buFontTx/>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rPr>
              <a:t>dust3R可以直接输出图像的point map，将pointmap输入进mlp中得到对应点的3dgs属性(scale,rotation,color)</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endParaRP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368389"/>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1" cstate="print">
            <a:extLst>
              <a:ext uri="{BEBA8EAE-BF5A-486C-A8C5-ECC9F3942E4B}">
                <a14:imgProps xmlns:a14="http://schemas.microsoft.com/office/drawing/2010/main">
                  <a14:imgLayer r:embed="rId2">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研究问题</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研究问题</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研究目标</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圆角矩形 33"/>
          <p:cNvSpPr/>
          <p:nvPr/>
        </p:nvSpPr>
        <p:spPr>
          <a:xfrm>
            <a:off x="3527425" y="1099820"/>
            <a:ext cx="5365115" cy="3714115"/>
          </a:xfrm>
          <a:prstGeom prst="roundRect">
            <a:avLst>
              <a:gd name="adj" fmla="val 0"/>
            </a:avLst>
          </a:prstGeom>
          <a:solidFill>
            <a:schemeClr val="bg1"/>
          </a:solidFill>
          <a:ln w="6350" cap="flat">
            <a:solidFill>
              <a:schemeClr val="bg1">
                <a:lumMod val="85000"/>
              </a:schemeClr>
            </a:solidFill>
            <a:prstDash val="solid"/>
            <a:miter lim="800000"/>
          </a:ln>
        </p:spPr>
        <p:txBody>
          <a:bodyPr vert="horz" wrap="square" lIns="91440" tIns="45720" rIns="91440" bIns="45720" numCol="1" anchor="t" anchorCtr="0" compatLnSpc="1"/>
          <a:lstStyle/>
          <a:p>
            <a:endParaRPr lang="zh-CN" altLang="en-US">
              <a:solidFill>
                <a:schemeClr val="tx1"/>
              </a:solidFill>
            </a:endParaRPr>
          </a:p>
        </p:txBody>
      </p:sp>
      <p:pic>
        <p:nvPicPr>
          <p:cNvPr id="98" name="Picture 3" descr="E:\稻壳模板\ppt\2016.2\创意灯泡毕业论文答辩模板\247.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69853" y="1814244"/>
            <a:ext cx="3048000" cy="3422650"/>
          </a:xfrm>
          <a:prstGeom prst="rect">
            <a:avLst/>
          </a:prstGeom>
          <a:noFill/>
          <a:extLst>
            <a:ext uri="{909E8E84-426E-40DD-AFC4-6F175D3DCCD1}">
              <a14:hiddenFill xmlns:a14="http://schemas.microsoft.com/office/drawing/2010/main">
                <a:solidFill>
                  <a:srgbClr val="FFFFFF"/>
                </a:solidFill>
              </a14:hiddenFill>
            </a:ext>
          </a:extLst>
        </p:spPr>
      </p:pic>
      <p:sp>
        <p:nvSpPr>
          <p:cNvPr id="99" name="Rectangle 66"/>
          <p:cNvSpPr>
            <a:spLocks noChangeArrowheads="1"/>
          </p:cNvSpPr>
          <p:nvPr/>
        </p:nvSpPr>
        <p:spPr bwMode="auto">
          <a:xfrm>
            <a:off x="4284345" y="1934210"/>
            <a:ext cx="4398645" cy="2051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fontAlgn="base">
              <a:lnSpc>
                <a:spcPts val="2000"/>
              </a:lnSpc>
              <a:spcBef>
                <a:spcPct val="0"/>
              </a:spcBef>
              <a:spcAft>
                <a:spcPct val="0"/>
              </a:spcAft>
            </a:pPr>
            <a:r>
              <a:rPr lang="en-US" altLang="zh-CN" sz="1600" dirty="0">
                <a:solidFill>
                  <a:srgbClr val="FF0000"/>
                </a:solidFill>
                <a:latin typeface="Arial" panose="020B0604020202020204" pitchFamily="34" charset="0"/>
                <a:ea typeface="微软雅黑" panose="020B0503020204020204" pitchFamily="34" charset="-122"/>
              </a:rPr>
              <a:t>      </a:t>
            </a:r>
            <a:r>
              <a:rPr lang="zh-CN" altLang="en-US" sz="1600" dirty="0">
                <a:solidFill>
                  <a:srgbClr val="FF0000"/>
                </a:solidFill>
                <a:latin typeface="Arial" panose="020B0604020202020204" pitchFamily="34" charset="0"/>
                <a:ea typeface="微软雅黑" panose="020B0503020204020204" pitchFamily="34" charset="-122"/>
              </a:rPr>
              <a:t>可视化领域对更细粒度文献为实体的分析较少</a:t>
            </a:r>
            <a:r>
              <a:rPr lang="zh-CN" altLang="en-US" sz="1600" dirty="0">
                <a:solidFill>
                  <a:schemeClr val="bg1">
                    <a:lumMod val="50000"/>
                  </a:schemeClr>
                </a:solidFill>
                <a:latin typeface="Arial" panose="020B0604020202020204" pitchFamily="34" charset="0"/>
                <a:ea typeface="微软雅黑" panose="020B0503020204020204" pitchFamily="34" charset="-122"/>
              </a:rPr>
              <a:t>。目前大部分可视化领域对探索科学文献潜在的知识和内容方面主要集中在学科、领域、跨领域、主题以及科研机构等方面。科学文献是科研人员直接接触到的，研究的基本单位，对专业和非专业人员而言忽略对文献为主题的研究只关注宏观层面，对个体而言直接能用的信息较少。  </a:t>
            </a:r>
            <a:endParaRPr lang="zh-CN" altLang="en-US" sz="1600" dirty="0">
              <a:solidFill>
                <a:schemeClr val="bg1">
                  <a:lumMod val="50000"/>
                </a:schemeClr>
              </a:solidFill>
              <a:latin typeface="Arial" panose="020B0604020202020204" pitchFamily="34" charset="0"/>
              <a:ea typeface="微软雅黑" panose="020B0503020204020204" pitchFamily="34" charset="-122"/>
            </a:endParaRPr>
          </a:p>
          <a:p>
            <a:pPr algn="just" fontAlgn="base">
              <a:lnSpc>
                <a:spcPts val="2000"/>
              </a:lnSpc>
              <a:spcBef>
                <a:spcPct val="0"/>
              </a:spcBef>
              <a:spcAft>
                <a:spcPct val="0"/>
              </a:spcAft>
            </a:pPr>
            <a:endParaRPr lang="zh-CN" altLang="en-US" sz="1600" dirty="0">
              <a:solidFill>
                <a:schemeClr val="bg1">
                  <a:lumMod val="50000"/>
                </a:schemeClr>
              </a:solidFill>
              <a:latin typeface="Arial" panose="020B0604020202020204" pitchFamily="34" charset="0"/>
              <a:ea typeface="微软雅黑" panose="020B0503020204020204" pitchFamily="34" charset="-122"/>
            </a:endParaRPr>
          </a:p>
        </p:txBody>
      </p:sp>
      <p:sp>
        <p:nvSpPr>
          <p:cNvPr id="100" name="圆角矩形 37"/>
          <p:cNvSpPr/>
          <p:nvPr/>
        </p:nvSpPr>
        <p:spPr>
          <a:xfrm>
            <a:off x="4233627" y="1273028"/>
            <a:ext cx="1052375" cy="246226"/>
          </a:xfrm>
          <a:prstGeom prst="roundRect">
            <a:avLst>
              <a:gd name="adj" fmla="val 0"/>
            </a:avLst>
          </a:prstGeom>
          <a:solidFill>
            <a:srgbClr val="37B0E8"/>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n w="6350">
                  <a:noFill/>
                </a:ln>
                <a:solidFill>
                  <a:schemeClr val="bg1"/>
                </a:solidFill>
                <a:latin typeface="Impact" panose="020B0806030902050204" pitchFamily="34" charset="0"/>
                <a:ea typeface="微软雅黑" panose="020B0503020204020204" pitchFamily="34" charset="-122"/>
              </a:rPr>
              <a:t>问题二</a:t>
            </a:r>
            <a:endParaRPr lang="zh-CN" altLang="en-US" sz="1400" dirty="0">
              <a:ln w="6350">
                <a:noFill/>
              </a:ln>
              <a:solidFill>
                <a:schemeClr val="bg1"/>
              </a:solidFill>
              <a:latin typeface="Impact" panose="020B0806030902050204" pitchFamily="34" charset="0"/>
              <a:ea typeface="微软雅黑" panose="020B0503020204020204" pitchFamily="34" charset="-122"/>
            </a:endParaRPr>
          </a:p>
        </p:txBody>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756495"/>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1" cstate="print">
            <a:extLst>
              <a:ext uri="{BEBA8EAE-BF5A-486C-A8C5-ECC9F3942E4B}">
                <a14:imgProps xmlns:a14="http://schemas.microsoft.com/office/drawing/2010/main">
                  <a14:imgLayer r:embed="rId2">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研究目标</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研究目标</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Freeform 20"/>
          <p:cNvSpPr/>
          <p:nvPr/>
        </p:nvSpPr>
        <p:spPr bwMode="auto">
          <a:xfrm>
            <a:off x="6304280" y="1167130"/>
            <a:ext cx="955675" cy="675640"/>
          </a:xfrm>
          <a:custGeom>
            <a:avLst/>
            <a:gdLst>
              <a:gd name="T0" fmla="*/ 880 w 1200"/>
              <a:gd name="T1" fmla="*/ 0 h 800"/>
              <a:gd name="T2" fmla="*/ 24 w 1200"/>
              <a:gd name="T3" fmla="*/ 0 h 800"/>
              <a:gd name="T4" fmla="*/ 0 w 1200"/>
              <a:gd name="T5" fmla="*/ 23 h 800"/>
              <a:gd name="T6" fmla="*/ 0 w 1200"/>
              <a:gd name="T7" fmla="*/ 479 h 800"/>
              <a:gd name="T8" fmla="*/ 320 w 1200"/>
              <a:gd name="T9" fmla="*/ 800 h 800"/>
              <a:gd name="T10" fmla="*/ 1176 w 1200"/>
              <a:gd name="T11" fmla="*/ 800 h 800"/>
              <a:gd name="T12" fmla="*/ 1200 w 1200"/>
              <a:gd name="T13" fmla="*/ 775 h 800"/>
              <a:gd name="T14" fmla="*/ 1200 w 1200"/>
              <a:gd name="T15" fmla="*/ 319 h 800"/>
              <a:gd name="T16" fmla="*/ 880 w 1200"/>
              <a:gd name="T17"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0" h="800">
                <a:moveTo>
                  <a:pt x="880" y="0"/>
                </a:moveTo>
                <a:cubicBezTo>
                  <a:pt x="24" y="0"/>
                  <a:pt x="24" y="0"/>
                  <a:pt x="24" y="0"/>
                </a:cubicBezTo>
                <a:cubicBezTo>
                  <a:pt x="11" y="0"/>
                  <a:pt x="0" y="10"/>
                  <a:pt x="0" y="23"/>
                </a:cubicBezTo>
                <a:cubicBezTo>
                  <a:pt x="0" y="479"/>
                  <a:pt x="0" y="479"/>
                  <a:pt x="0" y="479"/>
                </a:cubicBezTo>
                <a:cubicBezTo>
                  <a:pt x="0" y="656"/>
                  <a:pt x="144" y="800"/>
                  <a:pt x="320" y="800"/>
                </a:cubicBezTo>
                <a:cubicBezTo>
                  <a:pt x="1176" y="800"/>
                  <a:pt x="1176" y="800"/>
                  <a:pt x="1176" y="800"/>
                </a:cubicBezTo>
                <a:cubicBezTo>
                  <a:pt x="1190" y="800"/>
                  <a:pt x="1200" y="788"/>
                  <a:pt x="1200" y="775"/>
                </a:cubicBezTo>
                <a:cubicBezTo>
                  <a:pt x="1200" y="319"/>
                  <a:pt x="1200" y="319"/>
                  <a:pt x="1200" y="319"/>
                </a:cubicBezTo>
                <a:cubicBezTo>
                  <a:pt x="1200" y="142"/>
                  <a:pt x="1057" y="0"/>
                  <a:pt x="880" y="0"/>
                </a:cubicBezTo>
                <a:close/>
              </a:path>
            </a:pathLst>
          </a:cu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n w="6350">
                <a:noFill/>
              </a:ln>
              <a:gradFill flip="none" rotWithShape="1">
                <a:gsLst>
                  <a:gs pos="73000">
                    <a:srgbClr val="00C373"/>
                  </a:gs>
                  <a:gs pos="88000">
                    <a:srgbClr val="08ECDB"/>
                  </a:gs>
                  <a:gs pos="29000">
                    <a:srgbClr val="00C373"/>
                  </a:gs>
                  <a:gs pos="72000">
                    <a:srgbClr val="08ECDB"/>
                  </a:gs>
                </a:gsLst>
                <a:lin ang="1200000" scaled="0"/>
                <a:tileRect/>
              </a:gradFill>
              <a:effectLst>
                <a:innerShdw blurRad="63500" dist="50800" dir="16200000">
                  <a:prstClr val="black">
                    <a:alpha val="50000"/>
                  </a:prstClr>
                </a:innerShdw>
              </a:effectLst>
              <a:latin typeface="Impact" panose="020B0806030902050204" pitchFamily="34" charset="0"/>
              <a:ea typeface="微软雅黑" panose="020B0503020204020204" pitchFamily="34" charset="-122"/>
            </a:endParaRPr>
          </a:p>
        </p:txBody>
      </p:sp>
      <p:grpSp>
        <p:nvGrpSpPr>
          <p:cNvPr id="51" name="组合 50"/>
          <p:cNvGrpSpPr/>
          <p:nvPr/>
        </p:nvGrpSpPr>
        <p:grpSpPr>
          <a:xfrm>
            <a:off x="7190105" y="1296035"/>
            <a:ext cx="1588770" cy="2805430"/>
            <a:chOff x="3695819" y="1490836"/>
            <a:chExt cx="1751052" cy="2924532"/>
          </a:xfrm>
          <a:solidFill>
            <a:srgbClr val="37B0E8"/>
          </a:solidFill>
          <a:effectLst/>
        </p:grpSpPr>
        <p:sp>
          <p:nvSpPr>
            <p:cNvPr id="52" name="Freeform 24"/>
            <p:cNvSpPr/>
            <p:nvPr/>
          </p:nvSpPr>
          <p:spPr bwMode="auto">
            <a:xfrm>
              <a:off x="3949898" y="1746880"/>
              <a:ext cx="1241584" cy="1721584"/>
            </a:xfrm>
            <a:custGeom>
              <a:avLst/>
              <a:gdLst>
                <a:gd name="T0" fmla="*/ 811 w 948"/>
                <a:gd name="T1" fmla="*/ 852 h 1311"/>
                <a:gd name="T2" fmla="*/ 718 w 948"/>
                <a:gd name="T3" fmla="*/ 1002 h 1311"/>
                <a:gd name="T4" fmla="*/ 626 w 948"/>
                <a:gd name="T5" fmla="*/ 1247 h 1311"/>
                <a:gd name="T6" fmla="*/ 544 w 948"/>
                <a:gd name="T7" fmla="*/ 1311 h 1311"/>
                <a:gd name="T8" fmla="*/ 405 w 948"/>
                <a:gd name="T9" fmla="*/ 1311 h 1311"/>
                <a:gd name="T10" fmla="*/ 322 w 948"/>
                <a:gd name="T11" fmla="*/ 1247 h 1311"/>
                <a:gd name="T12" fmla="*/ 230 w 948"/>
                <a:gd name="T13" fmla="*/ 1002 h 1311"/>
                <a:gd name="T14" fmla="*/ 138 w 948"/>
                <a:gd name="T15" fmla="*/ 852 h 1311"/>
                <a:gd name="T16" fmla="*/ 0 w 948"/>
                <a:gd name="T17" fmla="*/ 442 h 1311"/>
                <a:gd name="T18" fmla="*/ 136 w 948"/>
                <a:gd name="T19" fmla="*/ 135 h 1311"/>
                <a:gd name="T20" fmla="*/ 474 w 948"/>
                <a:gd name="T21" fmla="*/ 0 h 1311"/>
                <a:gd name="T22" fmla="*/ 812 w 948"/>
                <a:gd name="T23" fmla="*/ 135 h 1311"/>
                <a:gd name="T24" fmla="*/ 948 w 948"/>
                <a:gd name="T25" fmla="*/ 442 h 1311"/>
                <a:gd name="T26" fmla="*/ 811 w 948"/>
                <a:gd name="T27" fmla="*/ 852 h 1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48" h="1311">
                  <a:moveTo>
                    <a:pt x="811" y="852"/>
                  </a:moveTo>
                  <a:cubicBezTo>
                    <a:pt x="782" y="896"/>
                    <a:pt x="749" y="946"/>
                    <a:pt x="718" y="1002"/>
                  </a:cubicBezTo>
                  <a:cubicBezTo>
                    <a:pt x="672" y="1087"/>
                    <a:pt x="644" y="1171"/>
                    <a:pt x="626" y="1247"/>
                  </a:cubicBezTo>
                  <a:cubicBezTo>
                    <a:pt x="617" y="1285"/>
                    <a:pt x="583" y="1311"/>
                    <a:pt x="544" y="1311"/>
                  </a:cubicBezTo>
                  <a:cubicBezTo>
                    <a:pt x="405" y="1311"/>
                    <a:pt x="405" y="1311"/>
                    <a:pt x="405" y="1311"/>
                  </a:cubicBezTo>
                  <a:cubicBezTo>
                    <a:pt x="365" y="1311"/>
                    <a:pt x="332" y="1285"/>
                    <a:pt x="322" y="1247"/>
                  </a:cubicBezTo>
                  <a:cubicBezTo>
                    <a:pt x="305" y="1171"/>
                    <a:pt x="276" y="1087"/>
                    <a:pt x="230" y="1002"/>
                  </a:cubicBezTo>
                  <a:cubicBezTo>
                    <a:pt x="199" y="946"/>
                    <a:pt x="166" y="896"/>
                    <a:pt x="138" y="852"/>
                  </a:cubicBezTo>
                  <a:cubicBezTo>
                    <a:pt x="55" y="727"/>
                    <a:pt x="0" y="644"/>
                    <a:pt x="0" y="442"/>
                  </a:cubicBezTo>
                  <a:cubicBezTo>
                    <a:pt x="0" y="328"/>
                    <a:pt x="49" y="219"/>
                    <a:pt x="136" y="135"/>
                  </a:cubicBezTo>
                  <a:cubicBezTo>
                    <a:pt x="227" y="48"/>
                    <a:pt x="347" y="0"/>
                    <a:pt x="474" y="0"/>
                  </a:cubicBezTo>
                  <a:cubicBezTo>
                    <a:pt x="601" y="0"/>
                    <a:pt x="721" y="48"/>
                    <a:pt x="812" y="135"/>
                  </a:cubicBezTo>
                  <a:cubicBezTo>
                    <a:pt x="900" y="219"/>
                    <a:pt x="948" y="328"/>
                    <a:pt x="948" y="442"/>
                  </a:cubicBezTo>
                  <a:cubicBezTo>
                    <a:pt x="948" y="644"/>
                    <a:pt x="893" y="727"/>
                    <a:pt x="811" y="852"/>
                  </a:cubicBezTo>
                  <a:close/>
                </a:path>
              </a:pathLst>
            </a:custGeom>
            <a:solidFill>
              <a:srgbClr val="F0F1F3"/>
            </a:solidFill>
            <a:ln>
              <a:noFill/>
            </a:ln>
            <a:effectLst/>
          </p:spPr>
          <p:txBody>
            <a:bodyPr vert="horz" wrap="square" lIns="91440" tIns="45720" rIns="91440" bIns="45720" numCol="1" anchor="t" anchorCtr="0" compatLnSpc="1"/>
            <a:lstStyle/>
            <a:p>
              <a:endParaRPr lang="zh-CN" altLang="en-US"/>
            </a:p>
          </p:txBody>
        </p:sp>
        <p:grpSp>
          <p:nvGrpSpPr>
            <p:cNvPr id="53" name="组合 52"/>
            <p:cNvGrpSpPr/>
            <p:nvPr/>
          </p:nvGrpSpPr>
          <p:grpSpPr>
            <a:xfrm>
              <a:off x="3695819" y="1490836"/>
              <a:ext cx="1751052" cy="2924532"/>
              <a:chOff x="3695819" y="1490836"/>
              <a:chExt cx="1751052" cy="2924532"/>
            </a:xfrm>
            <a:grpFill/>
          </p:grpSpPr>
          <p:sp>
            <p:nvSpPr>
              <p:cNvPr id="54" name="Freeform 25"/>
              <p:cNvSpPr>
                <a:spLocks noEditPoints="1"/>
              </p:cNvSpPr>
              <p:nvPr/>
            </p:nvSpPr>
            <p:spPr bwMode="auto">
              <a:xfrm>
                <a:off x="3695819" y="1490836"/>
                <a:ext cx="1751052" cy="2233672"/>
              </a:xfrm>
              <a:custGeom>
                <a:avLst/>
                <a:gdLst>
                  <a:gd name="T0" fmla="*/ 668 w 1337"/>
                  <a:gd name="T1" fmla="*/ 0 h 1701"/>
                  <a:gd name="T2" fmla="*/ 0 w 1337"/>
                  <a:gd name="T3" fmla="*/ 637 h 1701"/>
                  <a:gd name="T4" fmla="*/ 253 w 1337"/>
                  <a:gd name="T5" fmla="*/ 1290 h 1701"/>
                  <a:gd name="T6" fmla="*/ 348 w 1337"/>
                  <a:gd name="T7" fmla="*/ 1623 h 1701"/>
                  <a:gd name="T8" fmla="*/ 432 w 1337"/>
                  <a:gd name="T9" fmla="*/ 1701 h 1701"/>
                  <a:gd name="T10" fmla="*/ 668 w 1337"/>
                  <a:gd name="T11" fmla="*/ 1701 h 1701"/>
                  <a:gd name="T12" fmla="*/ 904 w 1337"/>
                  <a:gd name="T13" fmla="*/ 1701 h 1701"/>
                  <a:gd name="T14" fmla="*/ 988 w 1337"/>
                  <a:gd name="T15" fmla="*/ 1623 h 1701"/>
                  <a:gd name="T16" fmla="*/ 1084 w 1337"/>
                  <a:gd name="T17" fmla="*/ 1290 h 1701"/>
                  <a:gd name="T18" fmla="*/ 1337 w 1337"/>
                  <a:gd name="T19" fmla="*/ 637 h 1701"/>
                  <a:gd name="T20" fmla="*/ 668 w 1337"/>
                  <a:gd name="T21" fmla="*/ 0 h 1701"/>
                  <a:gd name="T22" fmla="*/ 1005 w 1337"/>
                  <a:gd name="T23" fmla="*/ 1047 h 1701"/>
                  <a:gd name="T24" fmla="*/ 912 w 1337"/>
                  <a:gd name="T25" fmla="*/ 1197 h 1701"/>
                  <a:gd name="T26" fmla="*/ 820 w 1337"/>
                  <a:gd name="T27" fmla="*/ 1442 h 1701"/>
                  <a:gd name="T28" fmla="*/ 738 w 1337"/>
                  <a:gd name="T29" fmla="*/ 1506 h 1701"/>
                  <a:gd name="T30" fmla="*/ 599 w 1337"/>
                  <a:gd name="T31" fmla="*/ 1506 h 1701"/>
                  <a:gd name="T32" fmla="*/ 516 w 1337"/>
                  <a:gd name="T33" fmla="*/ 1442 h 1701"/>
                  <a:gd name="T34" fmla="*/ 424 w 1337"/>
                  <a:gd name="T35" fmla="*/ 1197 h 1701"/>
                  <a:gd name="T36" fmla="*/ 332 w 1337"/>
                  <a:gd name="T37" fmla="*/ 1047 h 1701"/>
                  <a:gd name="T38" fmla="*/ 194 w 1337"/>
                  <a:gd name="T39" fmla="*/ 637 h 1701"/>
                  <a:gd name="T40" fmla="*/ 330 w 1337"/>
                  <a:gd name="T41" fmla="*/ 330 h 1701"/>
                  <a:gd name="T42" fmla="*/ 668 w 1337"/>
                  <a:gd name="T43" fmla="*/ 195 h 1701"/>
                  <a:gd name="T44" fmla="*/ 1006 w 1337"/>
                  <a:gd name="T45" fmla="*/ 330 h 1701"/>
                  <a:gd name="T46" fmla="*/ 1142 w 1337"/>
                  <a:gd name="T47" fmla="*/ 637 h 1701"/>
                  <a:gd name="T48" fmla="*/ 1005 w 1337"/>
                  <a:gd name="T49" fmla="*/ 1047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37" h="1701">
                    <a:moveTo>
                      <a:pt x="668" y="0"/>
                    </a:moveTo>
                    <a:cubicBezTo>
                      <a:pt x="299" y="0"/>
                      <a:pt x="0" y="293"/>
                      <a:pt x="0" y="637"/>
                    </a:cubicBezTo>
                    <a:cubicBezTo>
                      <a:pt x="0" y="981"/>
                      <a:pt x="142" y="1087"/>
                      <a:pt x="253" y="1290"/>
                    </a:cubicBezTo>
                    <a:cubicBezTo>
                      <a:pt x="321" y="1417"/>
                      <a:pt x="342" y="1545"/>
                      <a:pt x="348" y="1623"/>
                    </a:cubicBezTo>
                    <a:cubicBezTo>
                      <a:pt x="352" y="1667"/>
                      <a:pt x="388" y="1701"/>
                      <a:pt x="432" y="1701"/>
                    </a:cubicBezTo>
                    <a:cubicBezTo>
                      <a:pt x="668" y="1701"/>
                      <a:pt x="668" y="1701"/>
                      <a:pt x="668" y="1701"/>
                    </a:cubicBezTo>
                    <a:cubicBezTo>
                      <a:pt x="904" y="1701"/>
                      <a:pt x="904" y="1701"/>
                      <a:pt x="904" y="1701"/>
                    </a:cubicBezTo>
                    <a:cubicBezTo>
                      <a:pt x="948" y="1701"/>
                      <a:pt x="985" y="1667"/>
                      <a:pt x="988" y="1623"/>
                    </a:cubicBezTo>
                    <a:cubicBezTo>
                      <a:pt x="994" y="1545"/>
                      <a:pt x="1015" y="1417"/>
                      <a:pt x="1084" y="1290"/>
                    </a:cubicBezTo>
                    <a:cubicBezTo>
                      <a:pt x="1194" y="1087"/>
                      <a:pt x="1337" y="981"/>
                      <a:pt x="1337" y="637"/>
                    </a:cubicBezTo>
                    <a:cubicBezTo>
                      <a:pt x="1337" y="293"/>
                      <a:pt x="1037" y="0"/>
                      <a:pt x="668" y="0"/>
                    </a:cubicBezTo>
                    <a:close/>
                    <a:moveTo>
                      <a:pt x="1005" y="1047"/>
                    </a:moveTo>
                    <a:cubicBezTo>
                      <a:pt x="976" y="1091"/>
                      <a:pt x="943" y="1141"/>
                      <a:pt x="912" y="1197"/>
                    </a:cubicBezTo>
                    <a:cubicBezTo>
                      <a:pt x="866" y="1282"/>
                      <a:pt x="838" y="1366"/>
                      <a:pt x="820" y="1442"/>
                    </a:cubicBezTo>
                    <a:cubicBezTo>
                      <a:pt x="811" y="1480"/>
                      <a:pt x="777" y="1506"/>
                      <a:pt x="738" y="1506"/>
                    </a:cubicBezTo>
                    <a:cubicBezTo>
                      <a:pt x="599" y="1506"/>
                      <a:pt x="599" y="1506"/>
                      <a:pt x="599" y="1506"/>
                    </a:cubicBezTo>
                    <a:cubicBezTo>
                      <a:pt x="559" y="1506"/>
                      <a:pt x="526" y="1480"/>
                      <a:pt x="516" y="1442"/>
                    </a:cubicBezTo>
                    <a:cubicBezTo>
                      <a:pt x="499" y="1366"/>
                      <a:pt x="470" y="1282"/>
                      <a:pt x="424" y="1197"/>
                    </a:cubicBezTo>
                    <a:cubicBezTo>
                      <a:pt x="393" y="1141"/>
                      <a:pt x="360" y="1091"/>
                      <a:pt x="332" y="1047"/>
                    </a:cubicBezTo>
                    <a:cubicBezTo>
                      <a:pt x="249" y="922"/>
                      <a:pt x="194" y="839"/>
                      <a:pt x="194" y="637"/>
                    </a:cubicBezTo>
                    <a:cubicBezTo>
                      <a:pt x="194" y="523"/>
                      <a:pt x="243" y="414"/>
                      <a:pt x="330" y="330"/>
                    </a:cubicBezTo>
                    <a:cubicBezTo>
                      <a:pt x="421" y="243"/>
                      <a:pt x="541" y="195"/>
                      <a:pt x="668" y="195"/>
                    </a:cubicBezTo>
                    <a:cubicBezTo>
                      <a:pt x="795" y="195"/>
                      <a:pt x="915" y="243"/>
                      <a:pt x="1006" y="330"/>
                    </a:cubicBezTo>
                    <a:cubicBezTo>
                      <a:pt x="1094" y="414"/>
                      <a:pt x="1142" y="523"/>
                      <a:pt x="1142" y="637"/>
                    </a:cubicBezTo>
                    <a:cubicBezTo>
                      <a:pt x="1142" y="839"/>
                      <a:pt x="1087" y="922"/>
                      <a:pt x="1005" y="1047"/>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5" name="Freeform 26"/>
              <p:cNvSpPr/>
              <p:nvPr/>
            </p:nvSpPr>
            <p:spPr bwMode="auto">
              <a:xfrm>
                <a:off x="4154210" y="3767727"/>
                <a:ext cx="832961" cy="186631"/>
              </a:xfrm>
              <a:custGeom>
                <a:avLst/>
                <a:gdLst>
                  <a:gd name="T0" fmla="*/ 565 w 636"/>
                  <a:gd name="T1" fmla="*/ 0 h 142"/>
                  <a:gd name="T2" fmla="*/ 71 w 636"/>
                  <a:gd name="T3" fmla="*/ 0 h 142"/>
                  <a:gd name="T4" fmla="*/ 0 w 636"/>
                  <a:gd name="T5" fmla="*/ 71 h 142"/>
                  <a:gd name="T6" fmla="*/ 71 w 636"/>
                  <a:gd name="T7" fmla="*/ 142 h 142"/>
                  <a:gd name="T8" fmla="*/ 565 w 636"/>
                  <a:gd name="T9" fmla="*/ 142 h 142"/>
                  <a:gd name="T10" fmla="*/ 636 w 636"/>
                  <a:gd name="T11" fmla="*/ 71 h 142"/>
                  <a:gd name="T12" fmla="*/ 565 w 636"/>
                  <a:gd name="T13" fmla="*/ 0 h 142"/>
                </a:gdLst>
                <a:ahLst/>
                <a:cxnLst>
                  <a:cxn ang="0">
                    <a:pos x="T0" y="T1"/>
                  </a:cxn>
                  <a:cxn ang="0">
                    <a:pos x="T2" y="T3"/>
                  </a:cxn>
                  <a:cxn ang="0">
                    <a:pos x="T4" y="T5"/>
                  </a:cxn>
                  <a:cxn ang="0">
                    <a:pos x="T6" y="T7"/>
                  </a:cxn>
                  <a:cxn ang="0">
                    <a:pos x="T8" y="T9"/>
                  </a:cxn>
                  <a:cxn ang="0">
                    <a:pos x="T10" y="T11"/>
                  </a:cxn>
                  <a:cxn ang="0">
                    <a:pos x="T12" y="T13"/>
                  </a:cxn>
                </a:cxnLst>
                <a:rect l="0" t="0" r="r" b="b"/>
                <a:pathLst>
                  <a:path w="636" h="142">
                    <a:moveTo>
                      <a:pt x="565" y="0"/>
                    </a:moveTo>
                    <a:cubicBezTo>
                      <a:pt x="71" y="0"/>
                      <a:pt x="71" y="0"/>
                      <a:pt x="71" y="0"/>
                    </a:cubicBezTo>
                    <a:cubicBezTo>
                      <a:pt x="32" y="0"/>
                      <a:pt x="0" y="32"/>
                      <a:pt x="0" y="71"/>
                    </a:cubicBezTo>
                    <a:cubicBezTo>
                      <a:pt x="0" y="110"/>
                      <a:pt x="32" y="142"/>
                      <a:pt x="71" y="142"/>
                    </a:cubicBezTo>
                    <a:cubicBezTo>
                      <a:pt x="565" y="142"/>
                      <a:pt x="565" y="142"/>
                      <a:pt x="565" y="142"/>
                    </a:cubicBezTo>
                    <a:cubicBezTo>
                      <a:pt x="604" y="142"/>
                      <a:pt x="636" y="110"/>
                      <a:pt x="636" y="71"/>
                    </a:cubicBezTo>
                    <a:cubicBezTo>
                      <a:pt x="636" y="32"/>
                      <a:pt x="604" y="0"/>
                      <a:pt x="565"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6" name="Freeform 27"/>
              <p:cNvSpPr/>
              <p:nvPr/>
            </p:nvSpPr>
            <p:spPr bwMode="auto">
              <a:xfrm>
                <a:off x="4154210" y="3997577"/>
                <a:ext cx="832961" cy="187940"/>
              </a:xfrm>
              <a:custGeom>
                <a:avLst/>
                <a:gdLst>
                  <a:gd name="T0" fmla="*/ 565 w 636"/>
                  <a:gd name="T1" fmla="*/ 0 h 143"/>
                  <a:gd name="T2" fmla="*/ 71 w 636"/>
                  <a:gd name="T3" fmla="*/ 0 h 143"/>
                  <a:gd name="T4" fmla="*/ 0 w 636"/>
                  <a:gd name="T5" fmla="*/ 71 h 143"/>
                  <a:gd name="T6" fmla="*/ 71 w 636"/>
                  <a:gd name="T7" fmla="*/ 143 h 143"/>
                  <a:gd name="T8" fmla="*/ 565 w 636"/>
                  <a:gd name="T9" fmla="*/ 143 h 143"/>
                  <a:gd name="T10" fmla="*/ 636 w 636"/>
                  <a:gd name="T11" fmla="*/ 71 h 143"/>
                  <a:gd name="T12" fmla="*/ 565 w 636"/>
                  <a:gd name="T13" fmla="*/ 0 h 143"/>
                </a:gdLst>
                <a:ahLst/>
                <a:cxnLst>
                  <a:cxn ang="0">
                    <a:pos x="T0" y="T1"/>
                  </a:cxn>
                  <a:cxn ang="0">
                    <a:pos x="T2" y="T3"/>
                  </a:cxn>
                  <a:cxn ang="0">
                    <a:pos x="T4" y="T5"/>
                  </a:cxn>
                  <a:cxn ang="0">
                    <a:pos x="T6" y="T7"/>
                  </a:cxn>
                  <a:cxn ang="0">
                    <a:pos x="T8" y="T9"/>
                  </a:cxn>
                  <a:cxn ang="0">
                    <a:pos x="T10" y="T11"/>
                  </a:cxn>
                  <a:cxn ang="0">
                    <a:pos x="T12" y="T13"/>
                  </a:cxn>
                </a:cxnLst>
                <a:rect l="0" t="0" r="r" b="b"/>
                <a:pathLst>
                  <a:path w="636" h="143">
                    <a:moveTo>
                      <a:pt x="565" y="0"/>
                    </a:moveTo>
                    <a:cubicBezTo>
                      <a:pt x="71" y="0"/>
                      <a:pt x="71" y="0"/>
                      <a:pt x="71" y="0"/>
                    </a:cubicBezTo>
                    <a:cubicBezTo>
                      <a:pt x="32" y="0"/>
                      <a:pt x="0" y="32"/>
                      <a:pt x="0" y="71"/>
                    </a:cubicBezTo>
                    <a:cubicBezTo>
                      <a:pt x="0" y="111"/>
                      <a:pt x="32" y="143"/>
                      <a:pt x="71" y="143"/>
                    </a:cubicBezTo>
                    <a:cubicBezTo>
                      <a:pt x="565" y="143"/>
                      <a:pt x="565" y="143"/>
                      <a:pt x="565" y="143"/>
                    </a:cubicBezTo>
                    <a:cubicBezTo>
                      <a:pt x="604" y="143"/>
                      <a:pt x="636" y="111"/>
                      <a:pt x="636" y="71"/>
                    </a:cubicBezTo>
                    <a:cubicBezTo>
                      <a:pt x="636" y="32"/>
                      <a:pt x="604" y="0"/>
                      <a:pt x="565"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7" name="Freeform 28"/>
              <p:cNvSpPr/>
              <p:nvPr/>
            </p:nvSpPr>
            <p:spPr bwMode="auto">
              <a:xfrm>
                <a:off x="4286488" y="4227428"/>
                <a:ext cx="569714" cy="187940"/>
              </a:xfrm>
              <a:custGeom>
                <a:avLst/>
                <a:gdLst>
                  <a:gd name="T0" fmla="*/ 363 w 435"/>
                  <a:gd name="T1" fmla="*/ 0 h 143"/>
                  <a:gd name="T2" fmla="*/ 71 w 435"/>
                  <a:gd name="T3" fmla="*/ 0 h 143"/>
                  <a:gd name="T4" fmla="*/ 0 w 435"/>
                  <a:gd name="T5" fmla="*/ 71 h 143"/>
                  <a:gd name="T6" fmla="*/ 71 w 435"/>
                  <a:gd name="T7" fmla="*/ 143 h 143"/>
                  <a:gd name="T8" fmla="*/ 363 w 435"/>
                  <a:gd name="T9" fmla="*/ 143 h 143"/>
                  <a:gd name="T10" fmla="*/ 435 w 435"/>
                  <a:gd name="T11" fmla="*/ 71 h 143"/>
                  <a:gd name="T12" fmla="*/ 363 w 435"/>
                  <a:gd name="T13" fmla="*/ 0 h 143"/>
                </a:gdLst>
                <a:ahLst/>
                <a:cxnLst>
                  <a:cxn ang="0">
                    <a:pos x="T0" y="T1"/>
                  </a:cxn>
                  <a:cxn ang="0">
                    <a:pos x="T2" y="T3"/>
                  </a:cxn>
                  <a:cxn ang="0">
                    <a:pos x="T4" y="T5"/>
                  </a:cxn>
                  <a:cxn ang="0">
                    <a:pos x="T6" y="T7"/>
                  </a:cxn>
                  <a:cxn ang="0">
                    <a:pos x="T8" y="T9"/>
                  </a:cxn>
                  <a:cxn ang="0">
                    <a:pos x="T10" y="T11"/>
                  </a:cxn>
                  <a:cxn ang="0">
                    <a:pos x="T12" y="T13"/>
                  </a:cxn>
                </a:cxnLst>
                <a:rect l="0" t="0" r="r" b="b"/>
                <a:pathLst>
                  <a:path w="435" h="143">
                    <a:moveTo>
                      <a:pt x="363" y="0"/>
                    </a:moveTo>
                    <a:cubicBezTo>
                      <a:pt x="71" y="0"/>
                      <a:pt x="71" y="0"/>
                      <a:pt x="71" y="0"/>
                    </a:cubicBezTo>
                    <a:cubicBezTo>
                      <a:pt x="32" y="0"/>
                      <a:pt x="0" y="32"/>
                      <a:pt x="0" y="71"/>
                    </a:cubicBezTo>
                    <a:cubicBezTo>
                      <a:pt x="0" y="111"/>
                      <a:pt x="32" y="143"/>
                      <a:pt x="71" y="143"/>
                    </a:cubicBezTo>
                    <a:cubicBezTo>
                      <a:pt x="363" y="143"/>
                      <a:pt x="363" y="143"/>
                      <a:pt x="363" y="143"/>
                    </a:cubicBezTo>
                    <a:cubicBezTo>
                      <a:pt x="403" y="143"/>
                      <a:pt x="435" y="111"/>
                      <a:pt x="435" y="71"/>
                    </a:cubicBezTo>
                    <a:cubicBezTo>
                      <a:pt x="435" y="32"/>
                      <a:pt x="403" y="0"/>
                      <a:pt x="363"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grpSp>
      </p:grpSp>
      <p:sp>
        <p:nvSpPr>
          <p:cNvPr id="58" name="Freeform 29"/>
          <p:cNvSpPr>
            <a:spLocks noEditPoints="1"/>
          </p:cNvSpPr>
          <p:nvPr/>
        </p:nvSpPr>
        <p:spPr bwMode="auto">
          <a:xfrm>
            <a:off x="7837170" y="2472055"/>
            <a:ext cx="293370" cy="321310"/>
          </a:xfrm>
          <a:custGeom>
            <a:avLst/>
            <a:gdLst>
              <a:gd name="T0" fmla="*/ 132 w 278"/>
              <a:gd name="T1" fmla="*/ 287 h 288"/>
              <a:gd name="T2" fmla="*/ 146 w 278"/>
              <a:gd name="T3" fmla="*/ 287 h 288"/>
              <a:gd name="T4" fmla="*/ 159 w 278"/>
              <a:gd name="T5" fmla="*/ 242 h 288"/>
              <a:gd name="T6" fmla="*/ 177 w 278"/>
              <a:gd name="T7" fmla="*/ 234 h 288"/>
              <a:gd name="T8" fmla="*/ 213 w 278"/>
              <a:gd name="T9" fmla="*/ 264 h 288"/>
              <a:gd name="T10" fmla="*/ 229 w 278"/>
              <a:gd name="T11" fmla="*/ 256 h 288"/>
              <a:gd name="T12" fmla="*/ 213 w 278"/>
              <a:gd name="T13" fmla="*/ 211 h 288"/>
              <a:gd name="T14" fmla="*/ 222 w 278"/>
              <a:gd name="T15" fmla="*/ 195 h 288"/>
              <a:gd name="T16" fmla="*/ 269 w 278"/>
              <a:gd name="T17" fmla="*/ 198 h 288"/>
              <a:gd name="T18" fmla="*/ 278 w 278"/>
              <a:gd name="T19" fmla="*/ 181 h 288"/>
              <a:gd name="T20" fmla="*/ 239 w 278"/>
              <a:gd name="T21" fmla="*/ 155 h 288"/>
              <a:gd name="T22" fmla="*/ 237 w 278"/>
              <a:gd name="T23" fmla="*/ 136 h 288"/>
              <a:gd name="T24" fmla="*/ 276 w 278"/>
              <a:gd name="T25" fmla="*/ 111 h 288"/>
              <a:gd name="T26" fmla="*/ 274 w 278"/>
              <a:gd name="T27" fmla="*/ 93 h 288"/>
              <a:gd name="T28" fmla="*/ 226 w 278"/>
              <a:gd name="T29" fmla="*/ 95 h 288"/>
              <a:gd name="T30" fmla="*/ 213 w 278"/>
              <a:gd name="T31" fmla="*/ 80 h 288"/>
              <a:gd name="T32" fmla="*/ 231 w 278"/>
              <a:gd name="T33" fmla="*/ 37 h 288"/>
              <a:gd name="T34" fmla="*/ 218 w 278"/>
              <a:gd name="T35" fmla="*/ 24 h 288"/>
              <a:gd name="T36" fmla="*/ 181 w 278"/>
              <a:gd name="T37" fmla="*/ 53 h 288"/>
              <a:gd name="T38" fmla="*/ 162 w 278"/>
              <a:gd name="T39" fmla="*/ 49 h 288"/>
              <a:gd name="T40" fmla="*/ 150 w 278"/>
              <a:gd name="T41" fmla="*/ 3 h 288"/>
              <a:gd name="T42" fmla="*/ 132 w 278"/>
              <a:gd name="T43" fmla="*/ 0 h 288"/>
              <a:gd name="T44" fmla="*/ 119 w 278"/>
              <a:gd name="T45" fmla="*/ 46 h 288"/>
              <a:gd name="T46" fmla="*/ 102 w 278"/>
              <a:gd name="T47" fmla="*/ 53 h 288"/>
              <a:gd name="T48" fmla="*/ 65 w 278"/>
              <a:gd name="T49" fmla="*/ 24 h 288"/>
              <a:gd name="T50" fmla="*/ 49 w 278"/>
              <a:gd name="T51" fmla="*/ 32 h 288"/>
              <a:gd name="T52" fmla="*/ 65 w 278"/>
              <a:gd name="T53" fmla="*/ 76 h 288"/>
              <a:gd name="T54" fmla="*/ 56 w 278"/>
              <a:gd name="T55" fmla="*/ 93 h 288"/>
              <a:gd name="T56" fmla="*/ 9 w 278"/>
              <a:gd name="T57" fmla="*/ 90 h 288"/>
              <a:gd name="T58" fmla="*/ 0 w 278"/>
              <a:gd name="T59" fmla="*/ 106 h 288"/>
              <a:gd name="T60" fmla="*/ 40 w 278"/>
              <a:gd name="T61" fmla="*/ 132 h 288"/>
              <a:gd name="T62" fmla="*/ 42 w 278"/>
              <a:gd name="T63" fmla="*/ 151 h 288"/>
              <a:gd name="T64" fmla="*/ 2 w 278"/>
              <a:gd name="T65" fmla="*/ 177 h 288"/>
              <a:gd name="T66" fmla="*/ 5 w 278"/>
              <a:gd name="T67" fmla="*/ 195 h 288"/>
              <a:gd name="T68" fmla="*/ 52 w 278"/>
              <a:gd name="T69" fmla="*/ 193 h 288"/>
              <a:gd name="T70" fmla="*/ 65 w 278"/>
              <a:gd name="T71" fmla="*/ 207 h 288"/>
              <a:gd name="T72" fmla="*/ 48 w 278"/>
              <a:gd name="T73" fmla="*/ 251 h 288"/>
              <a:gd name="T74" fmla="*/ 60 w 278"/>
              <a:gd name="T75" fmla="*/ 264 h 288"/>
              <a:gd name="T76" fmla="*/ 98 w 278"/>
              <a:gd name="T77" fmla="*/ 235 h 288"/>
              <a:gd name="T78" fmla="*/ 116 w 278"/>
              <a:gd name="T79" fmla="*/ 239 h 288"/>
              <a:gd name="T80" fmla="*/ 128 w 278"/>
              <a:gd name="T81" fmla="*/ 284 h 288"/>
              <a:gd name="T82" fmla="*/ 139 w 278"/>
              <a:gd name="T83" fmla="*/ 75 h 288"/>
              <a:gd name="T84" fmla="*/ 139 w 278"/>
              <a:gd name="T85" fmla="*/ 21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8" h="288">
                <a:moveTo>
                  <a:pt x="128" y="284"/>
                </a:moveTo>
                <a:cubicBezTo>
                  <a:pt x="129" y="286"/>
                  <a:pt x="130" y="287"/>
                  <a:pt x="132" y="287"/>
                </a:cubicBezTo>
                <a:cubicBezTo>
                  <a:pt x="134" y="288"/>
                  <a:pt x="137" y="288"/>
                  <a:pt x="139" y="288"/>
                </a:cubicBezTo>
                <a:cubicBezTo>
                  <a:pt x="142" y="288"/>
                  <a:pt x="144" y="288"/>
                  <a:pt x="146" y="287"/>
                </a:cubicBezTo>
                <a:cubicBezTo>
                  <a:pt x="148" y="287"/>
                  <a:pt x="150" y="286"/>
                  <a:pt x="150" y="284"/>
                </a:cubicBezTo>
                <a:cubicBezTo>
                  <a:pt x="159" y="242"/>
                  <a:pt x="159" y="242"/>
                  <a:pt x="159" y="242"/>
                </a:cubicBezTo>
                <a:cubicBezTo>
                  <a:pt x="159" y="240"/>
                  <a:pt x="160" y="239"/>
                  <a:pt x="162" y="239"/>
                </a:cubicBezTo>
                <a:cubicBezTo>
                  <a:pt x="167" y="238"/>
                  <a:pt x="172" y="236"/>
                  <a:pt x="177" y="234"/>
                </a:cubicBezTo>
                <a:cubicBezTo>
                  <a:pt x="178" y="234"/>
                  <a:pt x="180" y="234"/>
                  <a:pt x="181" y="235"/>
                </a:cubicBezTo>
                <a:cubicBezTo>
                  <a:pt x="213" y="264"/>
                  <a:pt x="213" y="264"/>
                  <a:pt x="213" y="264"/>
                </a:cubicBezTo>
                <a:cubicBezTo>
                  <a:pt x="214" y="265"/>
                  <a:pt x="216" y="265"/>
                  <a:pt x="218" y="264"/>
                </a:cubicBezTo>
                <a:cubicBezTo>
                  <a:pt x="222" y="262"/>
                  <a:pt x="226" y="259"/>
                  <a:pt x="229" y="256"/>
                </a:cubicBezTo>
                <a:cubicBezTo>
                  <a:pt x="231" y="255"/>
                  <a:pt x="231" y="253"/>
                  <a:pt x="231" y="251"/>
                </a:cubicBezTo>
                <a:cubicBezTo>
                  <a:pt x="213" y="211"/>
                  <a:pt x="213" y="211"/>
                  <a:pt x="213" y="211"/>
                </a:cubicBezTo>
                <a:cubicBezTo>
                  <a:pt x="212" y="210"/>
                  <a:pt x="212" y="208"/>
                  <a:pt x="213" y="207"/>
                </a:cubicBezTo>
                <a:cubicBezTo>
                  <a:pt x="217" y="203"/>
                  <a:pt x="220" y="199"/>
                  <a:pt x="222" y="195"/>
                </a:cubicBezTo>
                <a:cubicBezTo>
                  <a:pt x="223" y="194"/>
                  <a:pt x="225" y="193"/>
                  <a:pt x="226" y="193"/>
                </a:cubicBezTo>
                <a:cubicBezTo>
                  <a:pt x="269" y="198"/>
                  <a:pt x="269" y="198"/>
                  <a:pt x="269" y="198"/>
                </a:cubicBezTo>
                <a:cubicBezTo>
                  <a:pt x="271" y="198"/>
                  <a:pt x="273" y="197"/>
                  <a:pt x="273" y="195"/>
                </a:cubicBezTo>
                <a:cubicBezTo>
                  <a:pt x="278" y="181"/>
                  <a:pt x="278" y="181"/>
                  <a:pt x="278" y="181"/>
                </a:cubicBezTo>
                <a:cubicBezTo>
                  <a:pt x="278" y="180"/>
                  <a:pt x="278" y="178"/>
                  <a:pt x="276" y="177"/>
                </a:cubicBezTo>
                <a:cubicBezTo>
                  <a:pt x="239" y="155"/>
                  <a:pt x="239" y="155"/>
                  <a:pt x="239" y="155"/>
                </a:cubicBezTo>
                <a:cubicBezTo>
                  <a:pt x="237" y="154"/>
                  <a:pt x="236" y="153"/>
                  <a:pt x="237" y="151"/>
                </a:cubicBezTo>
                <a:cubicBezTo>
                  <a:pt x="237" y="146"/>
                  <a:pt x="237" y="141"/>
                  <a:pt x="237" y="136"/>
                </a:cubicBezTo>
                <a:cubicBezTo>
                  <a:pt x="236" y="135"/>
                  <a:pt x="237" y="133"/>
                  <a:pt x="239" y="132"/>
                </a:cubicBezTo>
                <a:cubicBezTo>
                  <a:pt x="276" y="111"/>
                  <a:pt x="276" y="111"/>
                  <a:pt x="276" y="111"/>
                </a:cubicBezTo>
                <a:cubicBezTo>
                  <a:pt x="278" y="110"/>
                  <a:pt x="278" y="108"/>
                  <a:pt x="278" y="106"/>
                </a:cubicBezTo>
                <a:cubicBezTo>
                  <a:pt x="277" y="102"/>
                  <a:pt x="275" y="97"/>
                  <a:pt x="274" y="93"/>
                </a:cubicBezTo>
                <a:cubicBezTo>
                  <a:pt x="273" y="91"/>
                  <a:pt x="271" y="90"/>
                  <a:pt x="269" y="90"/>
                </a:cubicBezTo>
                <a:cubicBezTo>
                  <a:pt x="226" y="95"/>
                  <a:pt x="226" y="95"/>
                  <a:pt x="226" y="95"/>
                </a:cubicBezTo>
                <a:cubicBezTo>
                  <a:pt x="225" y="95"/>
                  <a:pt x="223" y="94"/>
                  <a:pt x="223" y="93"/>
                </a:cubicBezTo>
                <a:cubicBezTo>
                  <a:pt x="220" y="88"/>
                  <a:pt x="217" y="84"/>
                  <a:pt x="213" y="80"/>
                </a:cubicBezTo>
                <a:cubicBezTo>
                  <a:pt x="213" y="79"/>
                  <a:pt x="212" y="78"/>
                  <a:pt x="213" y="76"/>
                </a:cubicBezTo>
                <a:cubicBezTo>
                  <a:pt x="231" y="37"/>
                  <a:pt x="231" y="37"/>
                  <a:pt x="231" y="37"/>
                </a:cubicBezTo>
                <a:cubicBezTo>
                  <a:pt x="231" y="35"/>
                  <a:pt x="231" y="33"/>
                  <a:pt x="229" y="32"/>
                </a:cubicBezTo>
                <a:cubicBezTo>
                  <a:pt x="218" y="24"/>
                  <a:pt x="218" y="24"/>
                  <a:pt x="218" y="24"/>
                </a:cubicBezTo>
                <a:cubicBezTo>
                  <a:pt x="216" y="22"/>
                  <a:pt x="214" y="23"/>
                  <a:pt x="213" y="24"/>
                </a:cubicBezTo>
                <a:cubicBezTo>
                  <a:pt x="181" y="53"/>
                  <a:pt x="181" y="53"/>
                  <a:pt x="181" y="53"/>
                </a:cubicBezTo>
                <a:cubicBezTo>
                  <a:pt x="180" y="54"/>
                  <a:pt x="178" y="54"/>
                  <a:pt x="177" y="53"/>
                </a:cubicBezTo>
                <a:cubicBezTo>
                  <a:pt x="172" y="52"/>
                  <a:pt x="167" y="50"/>
                  <a:pt x="162" y="49"/>
                </a:cubicBezTo>
                <a:cubicBezTo>
                  <a:pt x="160" y="48"/>
                  <a:pt x="159" y="47"/>
                  <a:pt x="159" y="46"/>
                </a:cubicBezTo>
                <a:cubicBezTo>
                  <a:pt x="150" y="3"/>
                  <a:pt x="150" y="3"/>
                  <a:pt x="150" y="3"/>
                </a:cubicBezTo>
                <a:cubicBezTo>
                  <a:pt x="150" y="2"/>
                  <a:pt x="148" y="0"/>
                  <a:pt x="146" y="0"/>
                </a:cubicBezTo>
                <a:cubicBezTo>
                  <a:pt x="132" y="0"/>
                  <a:pt x="132" y="0"/>
                  <a:pt x="132" y="0"/>
                </a:cubicBezTo>
                <a:cubicBezTo>
                  <a:pt x="130" y="0"/>
                  <a:pt x="129" y="2"/>
                  <a:pt x="128" y="3"/>
                </a:cubicBezTo>
                <a:cubicBezTo>
                  <a:pt x="119" y="46"/>
                  <a:pt x="119" y="46"/>
                  <a:pt x="119" y="46"/>
                </a:cubicBezTo>
                <a:cubicBezTo>
                  <a:pt x="119" y="47"/>
                  <a:pt x="118" y="48"/>
                  <a:pt x="116" y="49"/>
                </a:cubicBezTo>
                <a:cubicBezTo>
                  <a:pt x="111" y="50"/>
                  <a:pt x="106" y="52"/>
                  <a:pt x="102" y="53"/>
                </a:cubicBezTo>
                <a:cubicBezTo>
                  <a:pt x="100" y="54"/>
                  <a:pt x="99" y="54"/>
                  <a:pt x="98" y="53"/>
                </a:cubicBezTo>
                <a:cubicBezTo>
                  <a:pt x="65" y="24"/>
                  <a:pt x="65" y="24"/>
                  <a:pt x="65" y="24"/>
                </a:cubicBezTo>
                <a:cubicBezTo>
                  <a:pt x="64" y="23"/>
                  <a:pt x="62" y="22"/>
                  <a:pt x="60" y="23"/>
                </a:cubicBezTo>
                <a:cubicBezTo>
                  <a:pt x="56" y="26"/>
                  <a:pt x="53" y="29"/>
                  <a:pt x="49" y="32"/>
                </a:cubicBezTo>
                <a:cubicBezTo>
                  <a:pt x="47" y="33"/>
                  <a:pt x="47" y="35"/>
                  <a:pt x="48" y="37"/>
                </a:cubicBezTo>
                <a:cubicBezTo>
                  <a:pt x="65" y="76"/>
                  <a:pt x="65" y="76"/>
                  <a:pt x="65" y="76"/>
                </a:cubicBezTo>
                <a:cubicBezTo>
                  <a:pt x="66" y="78"/>
                  <a:pt x="66" y="79"/>
                  <a:pt x="65" y="80"/>
                </a:cubicBezTo>
                <a:cubicBezTo>
                  <a:pt x="61" y="84"/>
                  <a:pt x="58" y="88"/>
                  <a:pt x="56" y="93"/>
                </a:cubicBezTo>
                <a:cubicBezTo>
                  <a:pt x="55" y="94"/>
                  <a:pt x="53" y="95"/>
                  <a:pt x="52" y="95"/>
                </a:cubicBezTo>
                <a:cubicBezTo>
                  <a:pt x="9" y="90"/>
                  <a:pt x="9" y="90"/>
                  <a:pt x="9" y="90"/>
                </a:cubicBezTo>
                <a:cubicBezTo>
                  <a:pt x="7" y="90"/>
                  <a:pt x="5" y="91"/>
                  <a:pt x="5" y="93"/>
                </a:cubicBezTo>
                <a:cubicBezTo>
                  <a:pt x="3" y="97"/>
                  <a:pt x="1" y="102"/>
                  <a:pt x="0" y="106"/>
                </a:cubicBezTo>
                <a:cubicBezTo>
                  <a:pt x="0" y="108"/>
                  <a:pt x="1" y="110"/>
                  <a:pt x="2" y="111"/>
                </a:cubicBezTo>
                <a:cubicBezTo>
                  <a:pt x="40" y="132"/>
                  <a:pt x="40" y="132"/>
                  <a:pt x="40" y="132"/>
                </a:cubicBezTo>
                <a:cubicBezTo>
                  <a:pt x="41" y="133"/>
                  <a:pt x="42" y="135"/>
                  <a:pt x="42" y="136"/>
                </a:cubicBezTo>
                <a:cubicBezTo>
                  <a:pt x="41" y="141"/>
                  <a:pt x="41" y="146"/>
                  <a:pt x="42" y="151"/>
                </a:cubicBezTo>
                <a:cubicBezTo>
                  <a:pt x="42" y="153"/>
                  <a:pt x="41" y="154"/>
                  <a:pt x="40" y="155"/>
                </a:cubicBezTo>
                <a:cubicBezTo>
                  <a:pt x="2" y="177"/>
                  <a:pt x="2" y="177"/>
                  <a:pt x="2" y="177"/>
                </a:cubicBezTo>
                <a:cubicBezTo>
                  <a:pt x="1" y="178"/>
                  <a:pt x="0" y="180"/>
                  <a:pt x="0" y="181"/>
                </a:cubicBezTo>
                <a:cubicBezTo>
                  <a:pt x="1" y="186"/>
                  <a:pt x="3" y="191"/>
                  <a:pt x="5" y="195"/>
                </a:cubicBezTo>
                <a:cubicBezTo>
                  <a:pt x="5" y="197"/>
                  <a:pt x="7" y="198"/>
                  <a:pt x="9" y="198"/>
                </a:cubicBezTo>
                <a:cubicBezTo>
                  <a:pt x="52" y="193"/>
                  <a:pt x="52" y="193"/>
                  <a:pt x="52" y="193"/>
                </a:cubicBezTo>
                <a:cubicBezTo>
                  <a:pt x="53" y="193"/>
                  <a:pt x="55" y="194"/>
                  <a:pt x="56" y="195"/>
                </a:cubicBezTo>
                <a:cubicBezTo>
                  <a:pt x="58" y="199"/>
                  <a:pt x="61" y="203"/>
                  <a:pt x="65" y="207"/>
                </a:cubicBezTo>
                <a:cubicBezTo>
                  <a:pt x="66" y="208"/>
                  <a:pt x="66" y="210"/>
                  <a:pt x="65" y="211"/>
                </a:cubicBezTo>
                <a:cubicBezTo>
                  <a:pt x="48" y="251"/>
                  <a:pt x="48" y="251"/>
                  <a:pt x="48" y="251"/>
                </a:cubicBezTo>
                <a:cubicBezTo>
                  <a:pt x="47" y="253"/>
                  <a:pt x="47" y="255"/>
                  <a:pt x="49" y="256"/>
                </a:cubicBezTo>
                <a:cubicBezTo>
                  <a:pt x="53" y="259"/>
                  <a:pt x="56" y="262"/>
                  <a:pt x="60" y="264"/>
                </a:cubicBezTo>
                <a:cubicBezTo>
                  <a:pt x="62" y="265"/>
                  <a:pt x="64" y="265"/>
                  <a:pt x="65" y="264"/>
                </a:cubicBezTo>
                <a:cubicBezTo>
                  <a:pt x="98" y="235"/>
                  <a:pt x="98" y="235"/>
                  <a:pt x="98" y="235"/>
                </a:cubicBezTo>
                <a:cubicBezTo>
                  <a:pt x="99" y="234"/>
                  <a:pt x="100" y="234"/>
                  <a:pt x="102" y="234"/>
                </a:cubicBezTo>
                <a:cubicBezTo>
                  <a:pt x="106" y="236"/>
                  <a:pt x="111" y="238"/>
                  <a:pt x="116" y="239"/>
                </a:cubicBezTo>
                <a:cubicBezTo>
                  <a:pt x="118" y="239"/>
                  <a:pt x="119" y="240"/>
                  <a:pt x="119" y="242"/>
                </a:cubicBezTo>
                <a:lnTo>
                  <a:pt x="128" y="284"/>
                </a:lnTo>
                <a:close/>
                <a:moveTo>
                  <a:pt x="70" y="144"/>
                </a:moveTo>
                <a:cubicBezTo>
                  <a:pt x="70" y="106"/>
                  <a:pt x="101" y="75"/>
                  <a:pt x="139" y="75"/>
                </a:cubicBezTo>
                <a:cubicBezTo>
                  <a:pt x="177" y="75"/>
                  <a:pt x="208" y="106"/>
                  <a:pt x="208" y="144"/>
                </a:cubicBezTo>
                <a:cubicBezTo>
                  <a:pt x="208" y="182"/>
                  <a:pt x="177" y="213"/>
                  <a:pt x="139" y="213"/>
                </a:cubicBezTo>
                <a:cubicBezTo>
                  <a:pt x="101" y="213"/>
                  <a:pt x="70" y="182"/>
                  <a:pt x="70" y="144"/>
                </a:cubicBezTo>
                <a:close/>
              </a:path>
            </a:pathLst>
          </a:custGeom>
          <a:solidFill>
            <a:srgbClr val="37B0E8"/>
          </a:solidFill>
          <a:ln>
            <a:noFill/>
          </a:ln>
        </p:spPr>
        <p:txBody>
          <a:bodyPr vert="horz" wrap="square" lIns="91440" tIns="45720" rIns="91440" bIns="45720" numCol="1" anchor="t" anchorCtr="0" compatLnSpc="1"/>
          <a:lstStyle/>
          <a:p>
            <a:endParaRPr lang="zh-CN" altLang="en-US"/>
          </a:p>
        </p:txBody>
      </p:sp>
      <p:sp>
        <p:nvSpPr>
          <p:cNvPr id="61" name="Text Box 38"/>
          <p:cNvSpPr txBox="1">
            <a:spLocks noChangeArrowheads="1"/>
          </p:cNvSpPr>
          <p:nvPr/>
        </p:nvSpPr>
        <p:spPr bwMode="auto">
          <a:xfrm>
            <a:off x="6376670" y="1230630"/>
            <a:ext cx="802005" cy="521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zh-CN" sz="2800" dirty="0">
                <a:ln w="6350">
                  <a:noFill/>
                </a:ln>
                <a:solidFill>
                  <a:schemeClr val="tx1">
                    <a:lumMod val="65000"/>
                    <a:lumOff val="35000"/>
                  </a:schemeClr>
                </a:solidFill>
                <a:latin typeface="Impact" panose="020B0806030902050204" pitchFamily="34" charset="0"/>
                <a:ea typeface="微软雅黑" panose="020B0503020204020204" pitchFamily="34" charset="-122"/>
              </a:rPr>
              <a:t>0</a:t>
            </a:r>
            <a:r>
              <a:rPr lang="en-US" altLang="zh-CN" sz="2800" dirty="0">
                <a:ln w="6350">
                  <a:noFill/>
                </a:ln>
                <a:solidFill>
                  <a:schemeClr val="tx1">
                    <a:lumMod val="65000"/>
                    <a:lumOff val="35000"/>
                  </a:schemeClr>
                </a:solidFill>
                <a:latin typeface="Impact" panose="020B0806030902050204" pitchFamily="34" charset="0"/>
                <a:ea typeface="微软雅黑" panose="020B0503020204020204" pitchFamily="34" charset="-122"/>
              </a:rPr>
              <a:t> </a:t>
            </a:r>
            <a:r>
              <a:rPr lang="zh-CN" altLang="zh-CN" sz="2800" dirty="0">
                <a:ln w="6350">
                  <a:noFill/>
                </a:ln>
                <a:solidFill>
                  <a:schemeClr val="tx1">
                    <a:lumMod val="65000"/>
                    <a:lumOff val="35000"/>
                  </a:schemeClr>
                </a:solidFill>
                <a:latin typeface="Impact" panose="020B0806030902050204" pitchFamily="34" charset="0"/>
                <a:ea typeface="微软雅黑" panose="020B0503020204020204" pitchFamily="34" charset="-122"/>
              </a:rPr>
              <a:t>1</a:t>
            </a:r>
            <a:endParaRPr lang="zh-CN" altLang="zh-CN" sz="2800" dirty="0">
              <a:ln w="6350">
                <a:noFill/>
              </a:ln>
              <a:solidFill>
                <a:schemeClr val="tx1">
                  <a:lumMod val="65000"/>
                  <a:lumOff val="35000"/>
                </a:schemeClr>
              </a:solidFill>
              <a:latin typeface="Impact" panose="020B0806030902050204" pitchFamily="34" charset="0"/>
              <a:ea typeface="微软雅黑" panose="020B0503020204020204" pitchFamily="34" charset="-122"/>
            </a:endParaRPr>
          </a:p>
        </p:txBody>
      </p:sp>
      <p:sp>
        <p:nvSpPr>
          <p:cNvPr id="63" name="矩形 62"/>
          <p:cNvSpPr/>
          <p:nvPr/>
        </p:nvSpPr>
        <p:spPr>
          <a:xfrm>
            <a:off x="7437755" y="1872615"/>
            <a:ext cx="1169670" cy="460375"/>
          </a:xfrm>
          <a:prstGeom prst="rect">
            <a:avLst/>
          </a:prstGeom>
        </p:spPr>
        <p:txBody>
          <a:bodyPr wrap="square">
            <a:spAutoFit/>
          </a:bodyPr>
          <a:lstStyle/>
          <a:p>
            <a:pPr algn="ctr">
              <a:lnSpc>
                <a:spcPct val="150000"/>
              </a:lnSpc>
            </a:pPr>
            <a:r>
              <a:rPr lang="zh-CN" altLang="en-US" sz="1600" b="1" dirty="0">
                <a:ln w="6350">
                  <a:noFill/>
                </a:ln>
                <a:solidFill>
                  <a:srgbClr val="37B0E8"/>
                </a:solidFill>
                <a:latin typeface="Impact" panose="020B0806030902050204" pitchFamily="34" charset="0"/>
                <a:ea typeface="微软雅黑" panose="020B0503020204020204" pitchFamily="34" charset="-122"/>
              </a:rPr>
              <a:t>主要创新</a:t>
            </a:r>
            <a:endParaRPr lang="zh-CN" altLang="en-US" sz="1600" b="1" dirty="0">
              <a:ln w="6350">
                <a:noFill/>
              </a:ln>
              <a:solidFill>
                <a:srgbClr val="37B0E8"/>
              </a:solidFill>
              <a:latin typeface="Impact" panose="020B0806030902050204" pitchFamily="34" charset="0"/>
              <a:ea typeface="微软雅黑" panose="020B0503020204020204" pitchFamily="34" charset="-122"/>
            </a:endParaRPr>
          </a:p>
        </p:txBody>
      </p:sp>
      <p:sp>
        <p:nvSpPr>
          <p:cNvPr id="64" name="Rectangle 66"/>
          <p:cNvSpPr>
            <a:spLocks noChangeArrowheads="1"/>
          </p:cNvSpPr>
          <p:nvPr/>
        </p:nvSpPr>
        <p:spPr bwMode="auto">
          <a:xfrm>
            <a:off x="1985645" y="554355"/>
            <a:ext cx="3881755" cy="1107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   探索一种基于</a:t>
            </a:r>
            <a:r>
              <a:rPr lang="zh-CN" altLang="en-US" sz="1200" dirty="0">
                <a:solidFill>
                  <a:srgbClr val="FF0000"/>
                </a:solidFill>
                <a:latin typeface="Arial" panose="020B0604020202020204" pitchFamily="34" charset="0"/>
                <a:ea typeface="微软雅黑" panose="020B0503020204020204" pitchFamily="34" charset="-122"/>
              </a:rPr>
              <a:t>结合引文分析和内容分析</a:t>
            </a:r>
            <a:r>
              <a:rPr lang="zh-CN" altLang="en-US" sz="1200" dirty="0">
                <a:solidFill>
                  <a:schemeClr val="bg1">
                    <a:lumMod val="50000"/>
                  </a:schemeClr>
                </a:solidFill>
                <a:latin typeface="Arial" panose="020B0604020202020204" pitchFamily="34" charset="0"/>
                <a:ea typeface="微软雅黑" panose="020B0503020204020204" pitchFamily="34" charset="-122"/>
              </a:rPr>
              <a:t>识别学科下各方向的</a:t>
            </a:r>
            <a:r>
              <a:rPr lang="zh-CN" altLang="en-US" sz="1200" dirty="0">
                <a:solidFill>
                  <a:srgbClr val="FF0000"/>
                </a:solidFill>
                <a:latin typeface="Arial" panose="020B0604020202020204" pitchFamily="34" charset="0"/>
                <a:ea typeface="微软雅黑" panose="020B0503020204020204" pitchFamily="34" charset="-122"/>
              </a:rPr>
              <a:t>学术链文献</a:t>
            </a:r>
            <a:r>
              <a:rPr lang="zh-CN" altLang="en-US" sz="1200" dirty="0">
                <a:solidFill>
                  <a:schemeClr val="bg1">
                    <a:lumMod val="50000"/>
                  </a:schemeClr>
                </a:solidFill>
                <a:latin typeface="Arial" panose="020B0604020202020204" pitchFamily="34" charset="0"/>
                <a:ea typeface="微软雅黑" panose="020B0503020204020204" pitchFamily="34" charset="-122"/>
              </a:rPr>
              <a:t>的可视化分析方法，</a:t>
            </a:r>
            <a:r>
              <a:rPr lang="zh-CN" altLang="en-US" sz="1200" dirty="0">
                <a:solidFill>
                  <a:srgbClr val="FF0000"/>
                </a:solidFill>
                <a:latin typeface="Arial" panose="020B0604020202020204" pitchFamily="34" charset="0"/>
                <a:ea typeface="微软雅黑" panose="020B0503020204020204" pitchFamily="34" charset="-122"/>
              </a:rPr>
              <a:t>结合可视化领域和科学计量学的技术方法</a:t>
            </a:r>
            <a:r>
              <a:rPr lang="zh-CN" altLang="en-US" sz="1200" dirty="0">
                <a:solidFill>
                  <a:schemeClr val="bg1">
                    <a:lumMod val="50000"/>
                  </a:schemeClr>
                </a:solidFill>
                <a:latin typeface="Arial" panose="020B0604020202020204" pitchFamily="34" charset="0"/>
                <a:ea typeface="微软雅黑" panose="020B0503020204020204" pitchFamily="34" charset="-122"/>
              </a:rPr>
              <a:t>，就像同时带上两副眼镜观察科学发展，能够更多元完整地认识知识结构。</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2086610" y="1689735"/>
            <a:ext cx="3716020" cy="3408045"/>
          </a:xfrm>
          <a:prstGeom prst="rect">
            <a:avLst/>
          </a:prstGeom>
        </p:spPr>
      </p:pic>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756495"/>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1" cstate="print">
            <a:extLst>
              <a:ext uri="{BEBA8EAE-BF5A-486C-A8C5-ECC9F3942E4B}">
                <a14:imgProps xmlns:a14="http://schemas.microsoft.com/office/drawing/2010/main">
                  <a14:imgLayer r:embed="rId2">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研究方法</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研究目标</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文本框 99"/>
          <p:cNvSpPr txBox="1"/>
          <p:nvPr/>
        </p:nvSpPr>
        <p:spPr>
          <a:xfrm>
            <a:off x="1691640" y="618490"/>
            <a:ext cx="6940550" cy="4523105"/>
          </a:xfrm>
          <a:prstGeom prst="rect">
            <a:avLst/>
          </a:prstGeom>
          <a:noFill/>
          <a:ln w="9525">
            <a:noFill/>
          </a:ln>
        </p:spPr>
        <p:txBody>
          <a:bodyPr wrap="square">
            <a:spAutoFit/>
          </a:bodyPr>
          <a:lstStyle/>
          <a:p>
            <a:pPr marL="171450" indent="-171450">
              <a:lnSpc>
                <a:spcPct val="150000"/>
              </a:lnSpc>
              <a:buFont typeface="Wingdings" panose="05000000000000000000" charset="0"/>
              <a:buChar char="Ø"/>
            </a:pPr>
            <a:r>
              <a:rPr lang="zh-CN" altLang="en-US" sz="1200" b="1" dirty="0">
                <a:solidFill>
                  <a:schemeClr val="bg1">
                    <a:lumMod val="50000"/>
                  </a:schemeClr>
                </a:solidFill>
                <a:latin typeface="Arial" panose="020B0604020202020204" pitchFamily="34" charset="0"/>
                <a:ea typeface="微软雅黑" panose="020B0503020204020204" pitchFamily="34" charset="-122"/>
              </a:rPr>
              <a:t>引文分析</a:t>
            </a:r>
            <a:r>
              <a:rPr lang="en-US" altLang="zh-CN" sz="1200" b="1" dirty="0">
                <a:solidFill>
                  <a:schemeClr val="bg1">
                    <a:lumMod val="50000"/>
                  </a:schemeClr>
                </a:solidFill>
                <a:latin typeface="Arial" panose="020B0604020202020204" pitchFamily="34" charset="0"/>
                <a:ea typeface="微软雅黑" panose="020B0503020204020204" pitchFamily="34" charset="-122"/>
              </a:rPr>
              <a:t> </a:t>
            </a:r>
            <a:endParaRPr lang="en-US" altLang="zh-CN" sz="1200" b="1" dirty="0">
              <a:solidFill>
                <a:schemeClr val="bg1">
                  <a:lumMod val="50000"/>
                </a:schemeClr>
              </a:solidFill>
              <a:latin typeface="Arial" panose="020B0604020202020204" pitchFamily="34" charset="0"/>
              <a:ea typeface="微软雅黑" panose="020B0503020204020204" pitchFamily="34" charset="-122"/>
            </a:endParaRPr>
          </a:p>
          <a:p>
            <a:pPr indent="0">
              <a:lnSpc>
                <a:spcPct val="150000"/>
              </a:lnSpc>
              <a:buFont typeface="Wingdings" panose="05000000000000000000" charset="0"/>
              <a:buNone/>
            </a:pPr>
            <a:r>
              <a:rPr lang="en-US" altLang="zh-CN" sz="1200" b="1" dirty="0">
                <a:solidFill>
                  <a:schemeClr val="bg1">
                    <a:lumMod val="50000"/>
                  </a:schemeClr>
                </a:solidFill>
                <a:latin typeface="Arial" panose="020B0604020202020204" pitchFamily="34" charset="0"/>
                <a:ea typeface="微软雅黑" panose="020B0503020204020204" pitchFamily="34" charset="-122"/>
              </a:rPr>
              <a:t>    </a:t>
            </a:r>
            <a:r>
              <a:rPr lang="en-US" altLang="zh-CN" sz="1200" b="0" dirty="0">
                <a:solidFill>
                  <a:schemeClr val="bg1">
                    <a:lumMod val="50000"/>
                  </a:schemeClr>
                </a:solidFill>
                <a:latin typeface="Arial" panose="020B0604020202020204" pitchFamily="34" charset="0"/>
                <a:ea typeface="微软雅黑" panose="020B0503020204020204" pitchFamily="34" charset="-122"/>
              </a:rPr>
              <a:t>   </a:t>
            </a:r>
            <a:endParaRPr lang="en-US" altLang="zh-CN" sz="1200" b="0" dirty="0">
              <a:solidFill>
                <a:schemeClr val="bg1">
                  <a:lumMod val="50000"/>
                </a:schemeClr>
              </a:solidFill>
              <a:latin typeface="Arial" panose="020B0604020202020204" pitchFamily="34" charset="0"/>
              <a:ea typeface="微软雅黑" panose="020B0503020204020204" pitchFamily="34" charset="-122"/>
            </a:endParaRPr>
          </a:p>
          <a:p>
            <a:pPr marL="171450" indent="-171450">
              <a:lnSpc>
                <a:spcPct val="150000"/>
              </a:lnSpc>
              <a:buFont typeface="Wingdings" panose="05000000000000000000" charset="0"/>
              <a:buChar char="l"/>
            </a:pPr>
            <a:r>
              <a:rPr lang="zh-CN" altLang="en-US" sz="1200" b="0" u="sng" dirty="0">
                <a:solidFill>
                  <a:schemeClr val="bg1">
                    <a:lumMod val="50000"/>
                  </a:schemeClr>
                </a:solidFill>
                <a:latin typeface="Arial" panose="020B0604020202020204" pitchFamily="34" charset="0"/>
                <a:ea typeface="微软雅黑" panose="020B0503020204020204" pitchFamily="34" charset="-122"/>
              </a:rPr>
              <a:t>引文曲线</a:t>
            </a:r>
            <a:r>
              <a:rPr lang="zh-CN" altLang="en-US" sz="1200" b="0" dirty="0">
                <a:solidFill>
                  <a:schemeClr val="bg1">
                    <a:lumMod val="50000"/>
                  </a:schemeClr>
                </a:solidFill>
                <a:latin typeface="Arial" panose="020B0604020202020204" pitchFamily="34" charset="0"/>
                <a:ea typeface="微软雅黑" panose="020B0503020204020204" pitchFamily="34" charset="-122"/>
              </a:rPr>
              <a:t>方面，采用Marx提出的引文出版光谱分析方法(</a:t>
            </a:r>
            <a:r>
              <a:rPr lang="zh-CN" altLang="en-US" sz="1200" b="1" u="sng" dirty="0">
                <a:solidFill>
                  <a:schemeClr val="bg1">
                    <a:lumMod val="50000"/>
                  </a:schemeClr>
                </a:solidFill>
                <a:latin typeface="Arial" panose="020B0604020202020204" pitchFamily="34" charset="0"/>
                <a:ea typeface="微软雅黑" panose="020B0503020204020204" pitchFamily="34" charset="-122"/>
              </a:rPr>
              <a:t>RPYS</a:t>
            </a:r>
            <a:r>
              <a:rPr lang="zh-CN" altLang="en-US" sz="1200" b="0" u="sng" dirty="0">
                <a:solidFill>
                  <a:schemeClr val="bg1">
                    <a:lumMod val="50000"/>
                  </a:schemeClr>
                </a:solidFill>
                <a:latin typeface="Arial" panose="020B0604020202020204" pitchFamily="34" charset="0"/>
                <a:ea typeface="微软雅黑" panose="020B0503020204020204" pitchFamily="34" charset="-122"/>
              </a:rPr>
              <a:t>)</a:t>
            </a:r>
            <a:r>
              <a:rPr lang="zh-CN" altLang="en-US" sz="1200" b="0" dirty="0">
                <a:solidFill>
                  <a:schemeClr val="bg1">
                    <a:lumMod val="50000"/>
                  </a:schemeClr>
                </a:solidFill>
                <a:latin typeface="Arial" panose="020B0604020202020204" pitchFamily="34" charset="0"/>
                <a:ea typeface="微软雅黑" panose="020B0503020204020204" pitchFamily="34" charset="-122"/>
              </a:rPr>
              <a:t>，识别</a:t>
            </a:r>
            <a:r>
              <a:rPr lang="zh-CN" altLang="en-US" sz="1200" b="0" dirty="0">
                <a:solidFill>
                  <a:srgbClr val="FF0000"/>
                </a:solidFill>
                <a:latin typeface="Arial" panose="020B0604020202020204" pitchFamily="34" charset="0"/>
                <a:ea typeface="微软雅黑" panose="020B0503020204020204" pitchFamily="34" charset="-122"/>
              </a:rPr>
              <a:t>根源性文献</a:t>
            </a:r>
            <a:r>
              <a:rPr lang="zh-CN" altLang="en-US" sz="1200" b="0" dirty="0">
                <a:solidFill>
                  <a:schemeClr val="bg1">
                    <a:lumMod val="50000"/>
                  </a:schemeClr>
                </a:solidFill>
                <a:latin typeface="Arial" panose="020B0604020202020204" pitchFamily="34" charset="0"/>
                <a:ea typeface="微软雅黑" panose="020B0503020204020204" pitchFamily="34" charset="-122"/>
              </a:rPr>
              <a:t>。</a:t>
            </a:r>
            <a:endParaRPr lang="zh-CN" altLang="en-US" sz="1200" b="0" dirty="0">
              <a:solidFill>
                <a:schemeClr val="bg1">
                  <a:lumMod val="50000"/>
                </a:schemeClr>
              </a:solidFill>
              <a:latin typeface="Arial" panose="020B0604020202020204" pitchFamily="34" charset="0"/>
              <a:ea typeface="微软雅黑" panose="020B0503020204020204" pitchFamily="34" charset="-122"/>
            </a:endParaRPr>
          </a:p>
          <a:p>
            <a:pPr marL="171450" indent="-171450">
              <a:lnSpc>
                <a:spcPct val="150000"/>
              </a:lnSpc>
              <a:buFont typeface="Wingdings" panose="05000000000000000000" charset="0"/>
              <a:buChar char="l"/>
            </a:pPr>
            <a:r>
              <a:rPr lang="zh-CN" altLang="en-US" sz="1200" u="sng" dirty="0">
                <a:solidFill>
                  <a:schemeClr val="bg1">
                    <a:lumMod val="50000"/>
                  </a:schemeClr>
                </a:solidFill>
                <a:latin typeface="Arial" panose="020B0604020202020204" pitchFamily="34" charset="0"/>
                <a:ea typeface="微软雅黑" panose="020B0503020204020204" pitchFamily="34" charset="-122"/>
              </a:rPr>
              <a:t>引用时长</a:t>
            </a:r>
            <a:r>
              <a:rPr lang="zh-CN" altLang="en-US" sz="1200" dirty="0">
                <a:solidFill>
                  <a:schemeClr val="bg1">
                    <a:lumMod val="50000"/>
                  </a:schemeClr>
                </a:solidFill>
                <a:latin typeface="Arial" panose="020B0604020202020204" pitchFamily="34" charset="0"/>
                <a:ea typeface="微软雅黑" panose="020B0503020204020204" pitchFamily="34" charset="-122"/>
              </a:rPr>
              <a:t>方面，采用</a:t>
            </a:r>
            <a:r>
              <a:rPr lang="en-US" altLang="zh-CN" sz="1200" b="1" u="sng" dirty="0">
                <a:solidFill>
                  <a:schemeClr val="bg1">
                    <a:lumMod val="50000"/>
                  </a:schemeClr>
                </a:solidFill>
                <a:latin typeface="Arial" panose="020B0604020202020204" pitchFamily="34" charset="0"/>
                <a:ea typeface="微软雅黑" panose="020B0503020204020204" pitchFamily="34" charset="-122"/>
              </a:rPr>
              <a:t>multi-RPYS</a:t>
            </a:r>
            <a:r>
              <a:rPr lang="zh-CN" altLang="en-US" sz="1200" dirty="0">
                <a:solidFill>
                  <a:schemeClr val="bg1">
                    <a:lumMod val="50000"/>
                  </a:schemeClr>
                </a:solidFill>
                <a:latin typeface="Arial" panose="020B0604020202020204" pitchFamily="34" charset="0"/>
                <a:ea typeface="微软雅黑" panose="020B0503020204020204" pitchFamily="34" charset="-122"/>
              </a:rPr>
              <a:t>，十年后还对该领域有影响被认为是具有长期影响的文献。若该年份的参考文献中被引次数最高的被认为是该年份对这个领域产生影响最大的文献，持续三年及以上该文献对此领域产生较大影响则被认为在该领域占有重要地位，同时满足两方面的为</a:t>
            </a:r>
            <a:r>
              <a:rPr lang="zh-CN" altLang="en-US" sz="1200" dirty="0">
                <a:solidFill>
                  <a:srgbClr val="FF0000"/>
                </a:solidFill>
                <a:latin typeface="Arial" panose="020B0604020202020204" pitchFamily="34" charset="0"/>
                <a:ea typeface="微软雅黑" panose="020B0503020204020204" pitchFamily="34" charset="-122"/>
              </a:rPr>
              <a:t>经典文献</a:t>
            </a:r>
            <a:r>
              <a:rPr lang="zh-CN" altLang="en-US" sz="1200" dirty="0">
                <a:solidFill>
                  <a:schemeClr val="bg1">
                    <a:lumMod val="50000"/>
                  </a:schemeClr>
                </a:solidFill>
                <a:latin typeface="Arial" panose="020B0604020202020204" pitchFamily="34" charset="0"/>
                <a:ea typeface="微软雅黑" panose="020B0503020204020204" pitchFamily="34" charset="-122"/>
              </a:rPr>
              <a:t>。</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nSpc>
                <a:spcPct val="150000"/>
              </a:lnSpc>
              <a:buFont typeface="Wingdings" panose="05000000000000000000" charset="0"/>
              <a:buChar char="l"/>
            </a:pPr>
            <a:r>
              <a:rPr lang="zh-CN" altLang="en-US" sz="1200" u="sng" dirty="0">
                <a:solidFill>
                  <a:schemeClr val="bg1">
                    <a:lumMod val="50000"/>
                  </a:schemeClr>
                </a:solidFill>
                <a:latin typeface="Arial" panose="020B0604020202020204" pitchFamily="34" charset="0"/>
                <a:ea typeface="微软雅黑" panose="020B0503020204020204" pitchFamily="34" charset="-122"/>
              </a:rPr>
              <a:t>引文网络</a:t>
            </a:r>
            <a:r>
              <a:rPr lang="zh-CN" altLang="en-US" sz="1200" dirty="0">
                <a:solidFill>
                  <a:schemeClr val="bg1">
                    <a:lumMod val="50000"/>
                  </a:schemeClr>
                </a:solidFill>
                <a:latin typeface="Arial" panose="020B0604020202020204" pitchFamily="34" charset="0"/>
                <a:ea typeface="微软雅黑" panose="020B0503020204020204" pitchFamily="34" charset="-122"/>
              </a:rPr>
              <a:t>方面，采用</a:t>
            </a:r>
            <a:r>
              <a:rPr lang="zh-CN" altLang="en-US" sz="1200" b="1" u="sng" dirty="0">
                <a:solidFill>
                  <a:schemeClr val="bg1">
                    <a:lumMod val="50000"/>
                  </a:schemeClr>
                </a:solidFill>
                <a:latin typeface="Arial" panose="020B0604020202020204" pitchFamily="34" charset="0"/>
                <a:ea typeface="微软雅黑" panose="020B0503020204020204" pitchFamily="34" charset="-122"/>
              </a:rPr>
              <a:t>主路径分析</a:t>
            </a:r>
            <a:r>
              <a:rPr lang="zh-CN" altLang="en-US" sz="1200" dirty="0">
                <a:solidFill>
                  <a:schemeClr val="bg1">
                    <a:lumMod val="50000"/>
                  </a:schemeClr>
                </a:solidFill>
                <a:latin typeface="Arial" panose="020B0604020202020204" pitchFamily="34" charset="0"/>
                <a:ea typeface="微软雅黑" panose="020B0503020204020204" pitchFamily="34" charset="-122"/>
              </a:rPr>
              <a:t>，该方法首先通过“遍历计数”的概念来测量引文网络中所有链接的重要性，然后将最重要的链接依次链接到“主路径”，主路径上的文献则是</a:t>
            </a:r>
            <a:r>
              <a:rPr lang="zh-CN" altLang="en-US" sz="1200" dirty="0">
                <a:solidFill>
                  <a:srgbClr val="FF0000"/>
                </a:solidFill>
                <a:latin typeface="Arial" panose="020B0604020202020204" pitchFamily="34" charset="0"/>
                <a:ea typeface="微软雅黑" panose="020B0503020204020204" pitchFamily="34" charset="-122"/>
              </a:rPr>
              <a:t>核心文献</a:t>
            </a:r>
            <a:r>
              <a:rPr lang="zh-CN" altLang="en-US" sz="1200" dirty="0">
                <a:solidFill>
                  <a:schemeClr val="bg1">
                    <a:lumMod val="50000"/>
                  </a:schemeClr>
                </a:solidFill>
                <a:latin typeface="Arial" panose="020B0604020202020204" pitchFamily="34" charset="0"/>
                <a:ea typeface="微软雅黑" panose="020B0503020204020204" pitchFamily="34" charset="-122"/>
              </a:rPr>
              <a:t>。</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nSpc>
                <a:spcPct val="150000"/>
              </a:lnSpc>
            </a:pP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nSpc>
                <a:spcPct val="150000"/>
              </a:lnSpc>
              <a:buFont typeface="Wingdings" panose="05000000000000000000" charset="0"/>
              <a:buChar char="Ø"/>
            </a:pPr>
            <a:r>
              <a:rPr lang="zh-CN" altLang="en-US" sz="1200" b="1" dirty="0">
                <a:solidFill>
                  <a:schemeClr val="bg1">
                    <a:lumMod val="50000"/>
                  </a:schemeClr>
                </a:solidFill>
                <a:latin typeface="Arial" panose="020B0604020202020204" pitchFamily="34" charset="0"/>
                <a:ea typeface="微软雅黑" panose="020B0503020204020204" pitchFamily="34" charset="-122"/>
              </a:rPr>
              <a:t>内容分析</a:t>
            </a:r>
            <a:endParaRPr lang="zh-CN" altLang="en-US" sz="1200" b="1" dirty="0">
              <a:solidFill>
                <a:schemeClr val="bg1">
                  <a:lumMod val="50000"/>
                </a:schemeClr>
              </a:solidFill>
              <a:latin typeface="Arial" panose="020B0604020202020204" pitchFamily="34" charset="0"/>
              <a:ea typeface="微软雅黑" panose="020B0503020204020204" pitchFamily="34" charset="-122"/>
            </a:endParaRPr>
          </a:p>
          <a:p>
            <a:pPr indent="0">
              <a:lnSpc>
                <a:spcPct val="150000"/>
              </a:lnSpc>
              <a:buFont typeface="Wingdings" panose="05000000000000000000" charset="0"/>
              <a:buNone/>
            </a:pPr>
            <a:endParaRPr lang="zh-CN" altLang="en-US" sz="1200" b="1" dirty="0">
              <a:solidFill>
                <a:schemeClr val="bg1">
                  <a:lumMod val="50000"/>
                </a:schemeClr>
              </a:solidFill>
              <a:latin typeface="Arial" panose="020B0604020202020204" pitchFamily="34" charset="0"/>
              <a:ea typeface="微软雅黑" panose="020B0503020204020204" pitchFamily="34" charset="-122"/>
            </a:endParaRPr>
          </a:p>
          <a:p>
            <a:pPr indent="0">
              <a:lnSpc>
                <a:spcPct val="150000"/>
              </a:lnSpc>
            </a:pPr>
            <a:r>
              <a:rPr lang="zh-CN" altLang="en-US" sz="1200" dirty="0">
                <a:solidFill>
                  <a:schemeClr val="bg1">
                    <a:lumMod val="50000"/>
                  </a:schemeClr>
                </a:solidFill>
                <a:latin typeface="Arial" panose="020B0604020202020204" pitchFamily="34" charset="0"/>
                <a:ea typeface="微软雅黑" panose="020B0503020204020204" pitchFamily="34" charset="-122"/>
              </a:rPr>
              <a:t>使用</a:t>
            </a:r>
            <a:r>
              <a:rPr lang="zh-CN" altLang="en-US" sz="1200" u="sng" dirty="0">
                <a:solidFill>
                  <a:schemeClr val="bg1">
                    <a:lumMod val="50000"/>
                  </a:schemeClr>
                </a:solidFill>
                <a:latin typeface="Arial" panose="020B0604020202020204" pitchFamily="34" charset="0"/>
                <a:ea typeface="微软雅黑" panose="020B0503020204020204" pitchFamily="34" charset="-122"/>
              </a:rPr>
              <a:t>主题模型</a:t>
            </a:r>
            <a:r>
              <a:rPr lang="en-US" altLang="zh-CN" sz="1200" b="1" u="sng" dirty="0">
                <a:solidFill>
                  <a:schemeClr val="bg1">
                    <a:lumMod val="50000"/>
                  </a:schemeClr>
                </a:solidFill>
                <a:latin typeface="Arial" panose="020B0604020202020204" pitchFamily="34" charset="0"/>
                <a:ea typeface="微软雅黑" panose="020B0503020204020204" pitchFamily="34" charset="-122"/>
              </a:rPr>
              <a:t>PhraseLDA</a:t>
            </a:r>
            <a:r>
              <a:rPr lang="zh-CN" altLang="en-US" sz="1200" dirty="0">
                <a:solidFill>
                  <a:schemeClr val="bg1">
                    <a:lumMod val="50000"/>
                  </a:schemeClr>
                </a:solidFill>
                <a:latin typeface="Arial" panose="020B0604020202020204" pitchFamily="34" charset="0"/>
                <a:ea typeface="微软雅黑" panose="020B0503020204020204" pitchFamily="34" charset="-122"/>
              </a:rPr>
              <a:t>从标题、摘要、关键字里提取出主题词组，用</a:t>
            </a:r>
            <a:r>
              <a:rPr lang="en-US" altLang="zh-CN" sz="1200" b="1" u="sng" dirty="0">
                <a:solidFill>
                  <a:schemeClr val="bg1">
                    <a:lumMod val="50000"/>
                  </a:schemeClr>
                </a:solidFill>
                <a:latin typeface="Arial" panose="020B0604020202020204" pitchFamily="34" charset="0"/>
                <a:ea typeface="微软雅黑" panose="020B0503020204020204" pitchFamily="34" charset="-122"/>
              </a:rPr>
              <a:t>T-SNE</a:t>
            </a:r>
            <a:r>
              <a:rPr lang="zh-CN" altLang="en-US" sz="1200" dirty="0">
                <a:solidFill>
                  <a:schemeClr val="bg1">
                    <a:lumMod val="50000"/>
                  </a:schemeClr>
                </a:solidFill>
                <a:latin typeface="Arial" panose="020B0604020202020204" pitchFamily="34" charset="0"/>
                <a:ea typeface="微软雅黑" panose="020B0503020204020204" pitchFamily="34" charset="-122"/>
              </a:rPr>
              <a:t>把文献降维到二维坐标系中，再用</a:t>
            </a:r>
            <a:r>
              <a:rPr lang="zh-CN" altLang="en-US" sz="1200" b="1" u="sng" dirty="0">
                <a:solidFill>
                  <a:schemeClr val="bg1">
                    <a:lumMod val="50000"/>
                  </a:schemeClr>
                </a:solidFill>
                <a:latin typeface="Arial" panose="020B0604020202020204" pitchFamily="34" charset="0"/>
                <a:ea typeface="微软雅黑" panose="020B0503020204020204" pitchFamily="34" charset="-122"/>
              </a:rPr>
              <a:t>HDBSCAN</a:t>
            </a:r>
            <a:r>
              <a:rPr lang="zh-CN" altLang="en-US" sz="1200" u="sng" dirty="0">
                <a:solidFill>
                  <a:schemeClr val="bg1">
                    <a:lumMod val="50000"/>
                  </a:schemeClr>
                </a:solidFill>
                <a:latin typeface="Arial" panose="020B0604020202020204" pitchFamily="34" charset="0"/>
                <a:ea typeface="微软雅黑" panose="020B0503020204020204" pitchFamily="34" charset="-122"/>
              </a:rPr>
              <a:t>聚类算法结合</a:t>
            </a:r>
            <a:r>
              <a:rPr lang="en-US" altLang="zh-CN" sz="1200" b="1" u="sng" dirty="0">
                <a:solidFill>
                  <a:schemeClr val="bg1">
                    <a:lumMod val="50000"/>
                  </a:schemeClr>
                </a:solidFill>
                <a:latin typeface="Arial" panose="020B0604020202020204" pitchFamily="34" charset="0"/>
                <a:ea typeface="微软雅黑" panose="020B0503020204020204" pitchFamily="34" charset="-122"/>
              </a:rPr>
              <a:t>prim</a:t>
            </a:r>
            <a:r>
              <a:rPr lang="zh-CN" altLang="en-US" sz="1200" dirty="0">
                <a:solidFill>
                  <a:schemeClr val="bg1">
                    <a:lumMod val="50000"/>
                  </a:schemeClr>
                </a:solidFill>
                <a:latin typeface="Arial" panose="020B0604020202020204" pitchFamily="34" charset="0"/>
                <a:ea typeface="微软雅黑" panose="020B0503020204020204" pitchFamily="34" charset="-122"/>
              </a:rPr>
              <a:t>最小生成树算法来展示学科主题的分布。在树形图中容易观察到两个主题的交叉处，处于交叉处的文献即为</a:t>
            </a:r>
            <a:r>
              <a:rPr lang="zh-CN" altLang="en-US" sz="1200" dirty="0">
                <a:solidFill>
                  <a:srgbClr val="FF0000"/>
                </a:solidFill>
                <a:latin typeface="Arial" panose="020B0604020202020204" pitchFamily="34" charset="0"/>
                <a:ea typeface="微软雅黑" panose="020B0503020204020204" pitchFamily="34" charset="-122"/>
              </a:rPr>
              <a:t>跨主题文献</a:t>
            </a:r>
            <a:r>
              <a:rPr lang="zh-CN" altLang="en-US" sz="1200" dirty="0">
                <a:solidFill>
                  <a:schemeClr val="bg1">
                    <a:lumMod val="50000"/>
                  </a:schemeClr>
                </a:solidFill>
                <a:latin typeface="Arial" panose="020B0604020202020204" pitchFamily="34" charset="0"/>
                <a:ea typeface="微软雅黑" panose="020B0503020204020204" pitchFamily="34" charset="-122"/>
              </a:rPr>
              <a:t>，</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indent="0">
              <a:lnSpc>
                <a:spcPct val="150000"/>
              </a:lnSpc>
            </a:pP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a:p>
            <a:pPr marL="171450" indent="-171450">
              <a:lnSpc>
                <a:spcPct val="150000"/>
              </a:lnSpc>
              <a:buFont typeface="Wingdings" panose="05000000000000000000" charset="0"/>
              <a:buChar char="Ø"/>
            </a:pPr>
            <a:r>
              <a:rPr lang="zh-CN" altLang="en-US" sz="1200" dirty="0">
                <a:solidFill>
                  <a:schemeClr val="bg1">
                    <a:lumMod val="50000"/>
                  </a:schemeClr>
                </a:solidFill>
                <a:latin typeface="Arial" panose="020B0604020202020204" pitchFamily="34" charset="0"/>
                <a:ea typeface="微软雅黑" panose="020B0503020204020204" pitchFamily="34" charset="-122"/>
              </a:rPr>
              <a:t>最后取除根源性文献其他关键文献的</a:t>
            </a:r>
            <a:r>
              <a:rPr lang="zh-CN" altLang="en-US" sz="1200" b="1" dirty="0">
                <a:solidFill>
                  <a:schemeClr val="bg1">
                    <a:lumMod val="50000"/>
                  </a:schemeClr>
                </a:solidFill>
                <a:latin typeface="Arial" panose="020B0604020202020204" pitchFamily="34" charset="0"/>
                <a:ea typeface="微软雅黑" panose="020B0503020204020204" pitchFamily="34" charset="-122"/>
              </a:rPr>
              <a:t>交集</a:t>
            </a:r>
            <a:r>
              <a:rPr lang="zh-CN" altLang="en-US" sz="1200" dirty="0">
                <a:solidFill>
                  <a:schemeClr val="bg1">
                    <a:lumMod val="50000"/>
                  </a:schemeClr>
                </a:solidFill>
                <a:latin typeface="Arial" panose="020B0604020202020204" pitchFamily="34" charset="0"/>
                <a:ea typeface="微软雅黑" panose="020B0503020204020204" pitchFamily="34" charset="-122"/>
              </a:rPr>
              <a:t>，再把得到的交集与根源性文献取</a:t>
            </a:r>
            <a:r>
              <a:rPr lang="zh-CN" altLang="en-US" sz="1200" b="1" dirty="0">
                <a:solidFill>
                  <a:schemeClr val="bg1">
                    <a:lumMod val="50000"/>
                  </a:schemeClr>
                </a:solidFill>
                <a:latin typeface="Arial" panose="020B0604020202020204" pitchFamily="34" charset="0"/>
                <a:ea typeface="微软雅黑" panose="020B0503020204020204" pitchFamily="34" charset="-122"/>
              </a:rPr>
              <a:t>并集</a:t>
            </a:r>
            <a:r>
              <a:rPr lang="zh-CN" altLang="en-US" sz="1200" dirty="0">
                <a:solidFill>
                  <a:schemeClr val="bg1">
                    <a:lumMod val="50000"/>
                  </a:schemeClr>
                </a:solidFill>
                <a:latin typeface="Arial" panose="020B0604020202020204" pitchFamily="34" charset="0"/>
                <a:ea typeface="微软雅黑" panose="020B0503020204020204" pitchFamily="34" charset="-122"/>
              </a:rPr>
              <a:t>。</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H="1">
            <a:off x="0" y="23683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0" y="197786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0" y="2762089"/>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0" y="3152614"/>
            <a:ext cx="390525"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 y="2756495"/>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11"/>
          <p:cNvSpPr>
            <a:spLocks noEditPoints="1"/>
          </p:cNvSpPr>
          <p:nvPr/>
        </p:nvSpPr>
        <p:spPr bwMode="auto">
          <a:xfrm>
            <a:off x="124293" y="2864285"/>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2"/>
          <p:cNvSpPr>
            <a:spLocks noEditPoints="1"/>
          </p:cNvSpPr>
          <p:nvPr/>
        </p:nvSpPr>
        <p:spPr bwMode="auto">
          <a:xfrm>
            <a:off x="134107" y="2472073"/>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 name="Freeform 13"/>
          <p:cNvSpPr>
            <a:spLocks noEditPoints="1"/>
          </p:cNvSpPr>
          <p:nvPr/>
        </p:nvSpPr>
        <p:spPr bwMode="auto">
          <a:xfrm>
            <a:off x="93026" y="1695727"/>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0"/>
          <p:cNvSpPr>
            <a:spLocks noEditPoints="1"/>
          </p:cNvSpPr>
          <p:nvPr/>
        </p:nvSpPr>
        <p:spPr bwMode="auto">
          <a:xfrm>
            <a:off x="107850" y="209178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632482" y="346839"/>
            <a:ext cx="156623" cy="156623"/>
            <a:chOff x="8689063" y="2493438"/>
            <a:chExt cx="156623" cy="156623"/>
          </a:xfrm>
        </p:grpSpPr>
        <p:sp>
          <p:nvSpPr>
            <p:cNvPr id="28" name="矩形 27"/>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3" name="组合 42"/>
          <p:cNvGrpSpPr/>
          <p:nvPr/>
        </p:nvGrpSpPr>
        <p:grpSpPr>
          <a:xfrm>
            <a:off x="8789105" y="346839"/>
            <a:ext cx="156623" cy="156623"/>
            <a:chOff x="8845686" y="2493438"/>
            <a:chExt cx="156623" cy="156623"/>
          </a:xfrm>
        </p:grpSpPr>
        <p:sp>
          <p:nvSpPr>
            <p:cNvPr id="44" name="矩形 43"/>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44"/>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矩形 45">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9"/>
          <p:cNvSpPr>
            <a:spLocks noEditPoints="1"/>
          </p:cNvSpPr>
          <p:nvPr/>
        </p:nvSpPr>
        <p:spPr bwMode="auto">
          <a:xfrm>
            <a:off x="83442" y="3272333"/>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pic>
        <p:nvPicPr>
          <p:cNvPr id="78" name="Picture 6" descr="重邮图标"/>
          <p:cNvPicPr>
            <a:picLocks noChangeAspect="1" noChangeArrowheads="1"/>
          </p:cNvPicPr>
          <p:nvPr/>
        </p:nvPicPr>
        <p:blipFill>
          <a:blip r:embed="rId1" cstate="print">
            <a:extLst>
              <a:ext uri="{BEBA8EAE-BF5A-486C-A8C5-ECC9F3942E4B}">
                <a14:imgProps xmlns:a14="http://schemas.microsoft.com/office/drawing/2010/main">
                  <a14:imgLayer r:embed="rId2">
                    <a14:imgEffect>
                      <a14:backgroundRemoval t="9548" b="93970" l="9548" r="92965"/>
                    </a14:imgEffect>
                  </a14:imgLayer>
                </a14:imgProps>
              </a:ext>
              <a:ext uri="{28A0092B-C50C-407E-A947-70E740481C1C}">
                <a14:useLocalDpi xmlns:a14="http://schemas.microsoft.com/office/drawing/2010/main" val="0"/>
              </a:ext>
            </a:extLst>
          </a:blip>
          <a:srcRect/>
          <a:stretch>
            <a:fillRect/>
          </a:stretch>
        </p:blipFill>
        <p:spPr bwMode="auto">
          <a:xfrm>
            <a:off x="1380491" y="-7184"/>
            <a:ext cx="599221" cy="599221"/>
          </a:xfrm>
          <a:prstGeom prst="rect">
            <a:avLst/>
          </a:prstGeom>
          <a:noFill/>
          <a:ln>
            <a:noFill/>
          </a:ln>
        </p:spPr>
      </p:pic>
      <p:sp>
        <p:nvSpPr>
          <p:cNvPr id="79" name="矩形 78"/>
          <p:cNvSpPr/>
          <p:nvPr/>
        </p:nvSpPr>
        <p:spPr>
          <a:xfrm>
            <a:off x="1949604" y="171333"/>
            <a:ext cx="3754673" cy="275590"/>
          </a:xfrm>
          <a:prstGeom prst="rect">
            <a:avLst/>
          </a:prstGeom>
        </p:spPr>
        <p:txBody>
          <a:bodyPr wrap="square">
            <a:spAutoFit/>
          </a:bodyPr>
          <a:lstStyle/>
          <a:p>
            <a:pPr algn="r"/>
            <a:r>
              <a:rPr lang="zh-CN" altLang="en-US" sz="1200" dirty="0">
                <a:ln w="6350">
                  <a:noFill/>
                </a:ln>
                <a:solidFill>
                  <a:srgbClr val="586B7F"/>
                </a:solidFill>
                <a:latin typeface="Impact" panose="020B0806030902050204" pitchFamily="34" charset="0"/>
                <a:ea typeface="微软雅黑" panose="020B0503020204020204" pitchFamily="34" charset="-122"/>
              </a:rPr>
              <a:t>重庆邮电大学                            数据工程与可视计算实验室</a:t>
            </a:r>
            <a:endParaRPr lang="zh-CN" altLang="en-US" sz="1200" dirty="0">
              <a:ln w="6350">
                <a:noFill/>
              </a:ln>
              <a:solidFill>
                <a:srgbClr val="586B7F"/>
              </a:solidFill>
              <a:latin typeface="Impact" panose="020B0806030902050204" pitchFamily="34" charset="0"/>
              <a:ea typeface="微软雅黑" panose="020B0503020204020204" pitchFamily="34" charset="-122"/>
            </a:endParaRPr>
          </a:p>
        </p:txBody>
      </p:sp>
      <p:sp>
        <p:nvSpPr>
          <p:cNvPr id="80" name="矩形 79"/>
          <p:cNvSpPr/>
          <p:nvPr/>
        </p:nvSpPr>
        <p:spPr>
          <a:xfrm>
            <a:off x="5867400" y="262034"/>
            <a:ext cx="2665040" cy="285078"/>
          </a:xfrm>
          <a:prstGeom prst="rect">
            <a:avLst/>
          </a:prstGeom>
        </p:spPr>
        <p:txBody>
          <a:bodyPr wrap="square" lIns="0" tIns="0" rIns="0" bIns="0" anchor="ctr" anchorCtr="0">
            <a:spAutoFit/>
          </a:bodyPr>
          <a:lstStyle/>
          <a:p>
            <a:pPr algn="r">
              <a:lnSpc>
                <a:spcPct val="150000"/>
              </a:lnSpc>
            </a:pPr>
            <a:r>
              <a:rPr lang="zh-CN" altLang="en-US" sz="1400" b="1" dirty="0">
                <a:solidFill>
                  <a:srgbClr val="354454"/>
                </a:solidFill>
                <a:latin typeface="微软雅黑" panose="020B0503020204020204" pitchFamily="34" charset="-122"/>
                <a:ea typeface="微软雅黑" panose="020B0503020204020204" pitchFamily="34" charset="-122"/>
              </a:rPr>
              <a:t>研究目标</a:t>
            </a:r>
            <a:endParaRPr lang="zh-CN" altLang="en-US" sz="1400" b="1" dirty="0">
              <a:solidFill>
                <a:srgbClr val="354454"/>
              </a:solidFill>
              <a:latin typeface="微软雅黑" panose="020B0503020204020204" pitchFamily="34" charset="-122"/>
              <a:ea typeface="微软雅黑" panose="020B0503020204020204" pitchFamily="34" charset="-122"/>
            </a:endParaRPr>
          </a:p>
        </p:txBody>
      </p:sp>
      <p:sp>
        <p:nvSpPr>
          <p:cNvPr id="81" name="矩形 80"/>
          <p:cNvSpPr/>
          <p:nvPr/>
        </p:nvSpPr>
        <p:spPr>
          <a:xfrm>
            <a:off x="486704" y="165324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研究背景</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3" name="矩形 82"/>
          <p:cNvSpPr/>
          <p:nvPr/>
        </p:nvSpPr>
        <p:spPr>
          <a:xfrm>
            <a:off x="486702" y="20360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研究现状</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5" name="矩形 84"/>
          <p:cNvSpPr/>
          <p:nvPr/>
        </p:nvSpPr>
        <p:spPr>
          <a:xfrm>
            <a:off x="486704" y="2432846"/>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研究问题</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sp>
        <p:nvSpPr>
          <p:cNvPr id="86" name="矩形 85"/>
          <p:cNvSpPr/>
          <p:nvPr/>
        </p:nvSpPr>
        <p:spPr>
          <a:xfrm>
            <a:off x="486704" y="2823369"/>
            <a:ext cx="697628" cy="246221"/>
          </a:xfrm>
          <a:prstGeom prst="rect">
            <a:avLst/>
          </a:prstGeom>
        </p:spPr>
        <p:txBody>
          <a:bodyPr wrap="none">
            <a:spAutoFit/>
          </a:bodyPr>
          <a:lstStyle/>
          <a:p>
            <a:pPr algn="ctr"/>
            <a:r>
              <a:rPr lang="zh-CN" altLang="en-US" sz="1000" dirty="0">
                <a:ln w="6350">
                  <a:noFill/>
                </a:ln>
                <a:solidFill>
                  <a:schemeClr val="bg1"/>
                </a:solidFill>
                <a:latin typeface="Impact" panose="020B0806030902050204" pitchFamily="34" charset="0"/>
                <a:ea typeface="微软雅黑" panose="020B0503020204020204" pitchFamily="34" charset="-122"/>
              </a:rPr>
              <a:t>研究目标</a:t>
            </a:r>
            <a:endParaRPr lang="zh-CN" altLang="en-US" sz="1000" dirty="0">
              <a:ln w="6350">
                <a:noFill/>
              </a:ln>
              <a:solidFill>
                <a:schemeClr val="bg1"/>
              </a:solidFill>
              <a:latin typeface="Impact" panose="020B0806030902050204" pitchFamily="34" charset="0"/>
              <a:ea typeface="微软雅黑" panose="020B0503020204020204" pitchFamily="34" charset="-122"/>
            </a:endParaRPr>
          </a:p>
        </p:txBody>
      </p:sp>
      <p:sp>
        <p:nvSpPr>
          <p:cNvPr id="87" name="矩形 86"/>
          <p:cNvSpPr/>
          <p:nvPr/>
        </p:nvSpPr>
        <p:spPr>
          <a:xfrm>
            <a:off x="486704" y="3224765"/>
            <a:ext cx="697628" cy="246221"/>
          </a:xfrm>
          <a:prstGeom prst="rect">
            <a:avLst/>
          </a:prstGeom>
        </p:spPr>
        <p:txBody>
          <a:bodyPr wrap="none">
            <a:spAutoFit/>
          </a:bodyPr>
          <a:lstStyle/>
          <a:p>
            <a:pPr algn="ctr"/>
            <a:r>
              <a:rPr lang="zh-CN" altLang="en-US" sz="1000" dirty="0">
                <a:ln w="6350">
                  <a:noFill/>
                </a:ln>
                <a:solidFill>
                  <a:srgbClr val="586B7F"/>
                </a:solidFill>
                <a:latin typeface="Impact" panose="020B0806030902050204" pitchFamily="34" charset="0"/>
                <a:ea typeface="微软雅黑" panose="020B0503020204020204" pitchFamily="34" charset="-122"/>
              </a:rPr>
              <a:t>预期成果</a:t>
            </a:r>
            <a:endParaRPr lang="zh-CN" altLang="en-US" sz="1000" dirty="0">
              <a:ln w="6350">
                <a:noFill/>
              </a:ln>
              <a:solidFill>
                <a:srgbClr val="586B7F"/>
              </a:solidFill>
              <a:latin typeface="Impact" panose="020B0806030902050204" pitchFamily="34" charset="0"/>
              <a:ea typeface="微软雅黑" panose="020B0503020204020204" pitchFamily="34" charset="-122"/>
            </a:endParaRPr>
          </a:p>
        </p:txBody>
      </p:sp>
      <p:grpSp>
        <p:nvGrpSpPr>
          <p:cNvPr id="88" name="组合 87"/>
          <p:cNvGrpSpPr/>
          <p:nvPr/>
        </p:nvGrpSpPr>
        <p:grpSpPr>
          <a:xfrm>
            <a:off x="8632482" y="346839"/>
            <a:ext cx="156623" cy="156623"/>
            <a:chOff x="8689063" y="2493438"/>
            <a:chExt cx="156623" cy="156623"/>
          </a:xfrm>
        </p:grpSpPr>
        <p:sp>
          <p:nvSpPr>
            <p:cNvPr id="89" name="矩形 88"/>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1" name="组合 90"/>
          <p:cNvGrpSpPr/>
          <p:nvPr/>
        </p:nvGrpSpPr>
        <p:grpSpPr>
          <a:xfrm>
            <a:off x="8789105" y="346839"/>
            <a:ext cx="156623" cy="156623"/>
            <a:chOff x="8845686" y="2493438"/>
            <a:chExt cx="156623" cy="156623"/>
          </a:xfrm>
        </p:grpSpPr>
        <p:sp>
          <p:nvSpPr>
            <p:cNvPr id="92" name="矩形 91"/>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39"/>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矩形 93">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矩形 94">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Freeform 20"/>
          <p:cNvSpPr/>
          <p:nvPr/>
        </p:nvSpPr>
        <p:spPr bwMode="auto">
          <a:xfrm>
            <a:off x="6216144" y="1167299"/>
            <a:ext cx="1054320" cy="705076"/>
          </a:xfrm>
          <a:custGeom>
            <a:avLst/>
            <a:gdLst>
              <a:gd name="T0" fmla="*/ 880 w 1200"/>
              <a:gd name="T1" fmla="*/ 0 h 800"/>
              <a:gd name="T2" fmla="*/ 24 w 1200"/>
              <a:gd name="T3" fmla="*/ 0 h 800"/>
              <a:gd name="T4" fmla="*/ 0 w 1200"/>
              <a:gd name="T5" fmla="*/ 23 h 800"/>
              <a:gd name="T6" fmla="*/ 0 w 1200"/>
              <a:gd name="T7" fmla="*/ 479 h 800"/>
              <a:gd name="T8" fmla="*/ 320 w 1200"/>
              <a:gd name="T9" fmla="*/ 800 h 800"/>
              <a:gd name="T10" fmla="*/ 1176 w 1200"/>
              <a:gd name="T11" fmla="*/ 800 h 800"/>
              <a:gd name="T12" fmla="*/ 1200 w 1200"/>
              <a:gd name="T13" fmla="*/ 775 h 800"/>
              <a:gd name="T14" fmla="*/ 1200 w 1200"/>
              <a:gd name="T15" fmla="*/ 319 h 800"/>
              <a:gd name="T16" fmla="*/ 880 w 1200"/>
              <a:gd name="T17"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0" h="800">
                <a:moveTo>
                  <a:pt x="880" y="0"/>
                </a:moveTo>
                <a:cubicBezTo>
                  <a:pt x="24" y="0"/>
                  <a:pt x="24" y="0"/>
                  <a:pt x="24" y="0"/>
                </a:cubicBezTo>
                <a:cubicBezTo>
                  <a:pt x="11" y="0"/>
                  <a:pt x="0" y="10"/>
                  <a:pt x="0" y="23"/>
                </a:cubicBezTo>
                <a:cubicBezTo>
                  <a:pt x="0" y="479"/>
                  <a:pt x="0" y="479"/>
                  <a:pt x="0" y="479"/>
                </a:cubicBezTo>
                <a:cubicBezTo>
                  <a:pt x="0" y="656"/>
                  <a:pt x="144" y="800"/>
                  <a:pt x="320" y="800"/>
                </a:cubicBezTo>
                <a:cubicBezTo>
                  <a:pt x="1176" y="800"/>
                  <a:pt x="1176" y="800"/>
                  <a:pt x="1176" y="800"/>
                </a:cubicBezTo>
                <a:cubicBezTo>
                  <a:pt x="1190" y="800"/>
                  <a:pt x="1200" y="788"/>
                  <a:pt x="1200" y="775"/>
                </a:cubicBezTo>
                <a:cubicBezTo>
                  <a:pt x="1200" y="319"/>
                  <a:pt x="1200" y="319"/>
                  <a:pt x="1200" y="319"/>
                </a:cubicBezTo>
                <a:cubicBezTo>
                  <a:pt x="1200" y="142"/>
                  <a:pt x="1057" y="0"/>
                  <a:pt x="880" y="0"/>
                </a:cubicBezTo>
                <a:close/>
              </a:path>
            </a:pathLst>
          </a:cu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n w="6350">
                <a:noFill/>
              </a:ln>
              <a:gradFill flip="none" rotWithShape="1">
                <a:gsLst>
                  <a:gs pos="73000">
                    <a:srgbClr val="00C373"/>
                  </a:gs>
                  <a:gs pos="88000">
                    <a:srgbClr val="08ECDB"/>
                  </a:gs>
                  <a:gs pos="29000">
                    <a:srgbClr val="00C373"/>
                  </a:gs>
                  <a:gs pos="72000">
                    <a:srgbClr val="08ECDB"/>
                  </a:gs>
                </a:gsLst>
                <a:lin ang="1200000" scaled="0"/>
                <a:tileRect/>
              </a:gradFill>
              <a:effectLst>
                <a:innerShdw blurRad="63500" dist="50800" dir="16200000">
                  <a:prstClr val="black">
                    <a:alpha val="50000"/>
                  </a:prstClr>
                </a:innerShdw>
              </a:effectLst>
              <a:latin typeface="Impact" panose="020B0806030902050204" pitchFamily="34" charset="0"/>
              <a:ea typeface="微软雅黑" panose="020B0503020204020204" pitchFamily="34" charset="-122"/>
            </a:endParaRPr>
          </a:p>
        </p:txBody>
      </p:sp>
      <p:grpSp>
        <p:nvGrpSpPr>
          <p:cNvPr id="51" name="组合 50"/>
          <p:cNvGrpSpPr/>
          <p:nvPr/>
        </p:nvGrpSpPr>
        <p:grpSpPr>
          <a:xfrm>
            <a:off x="6996147" y="1296311"/>
            <a:ext cx="1751052" cy="2924532"/>
            <a:chOff x="3695819" y="1490836"/>
            <a:chExt cx="1751052" cy="2924532"/>
          </a:xfrm>
          <a:solidFill>
            <a:srgbClr val="37B0E8"/>
          </a:solidFill>
          <a:effectLst/>
        </p:grpSpPr>
        <p:sp>
          <p:nvSpPr>
            <p:cNvPr id="52" name="Freeform 24"/>
            <p:cNvSpPr/>
            <p:nvPr/>
          </p:nvSpPr>
          <p:spPr bwMode="auto">
            <a:xfrm>
              <a:off x="3949898" y="1746880"/>
              <a:ext cx="1241584" cy="1721584"/>
            </a:xfrm>
            <a:custGeom>
              <a:avLst/>
              <a:gdLst>
                <a:gd name="T0" fmla="*/ 811 w 948"/>
                <a:gd name="T1" fmla="*/ 852 h 1311"/>
                <a:gd name="T2" fmla="*/ 718 w 948"/>
                <a:gd name="T3" fmla="*/ 1002 h 1311"/>
                <a:gd name="T4" fmla="*/ 626 w 948"/>
                <a:gd name="T5" fmla="*/ 1247 h 1311"/>
                <a:gd name="T6" fmla="*/ 544 w 948"/>
                <a:gd name="T7" fmla="*/ 1311 h 1311"/>
                <a:gd name="T8" fmla="*/ 405 w 948"/>
                <a:gd name="T9" fmla="*/ 1311 h 1311"/>
                <a:gd name="T10" fmla="*/ 322 w 948"/>
                <a:gd name="T11" fmla="*/ 1247 h 1311"/>
                <a:gd name="T12" fmla="*/ 230 w 948"/>
                <a:gd name="T13" fmla="*/ 1002 h 1311"/>
                <a:gd name="T14" fmla="*/ 138 w 948"/>
                <a:gd name="T15" fmla="*/ 852 h 1311"/>
                <a:gd name="T16" fmla="*/ 0 w 948"/>
                <a:gd name="T17" fmla="*/ 442 h 1311"/>
                <a:gd name="T18" fmla="*/ 136 w 948"/>
                <a:gd name="T19" fmla="*/ 135 h 1311"/>
                <a:gd name="T20" fmla="*/ 474 w 948"/>
                <a:gd name="T21" fmla="*/ 0 h 1311"/>
                <a:gd name="T22" fmla="*/ 812 w 948"/>
                <a:gd name="T23" fmla="*/ 135 h 1311"/>
                <a:gd name="T24" fmla="*/ 948 w 948"/>
                <a:gd name="T25" fmla="*/ 442 h 1311"/>
                <a:gd name="T26" fmla="*/ 811 w 948"/>
                <a:gd name="T27" fmla="*/ 852 h 1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48" h="1311">
                  <a:moveTo>
                    <a:pt x="811" y="852"/>
                  </a:moveTo>
                  <a:cubicBezTo>
                    <a:pt x="782" y="896"/>
                    <a:pt x="749" y="946"/>
                    <a:pt x="718" y="1002"/>
                  </a:cubicBezTo>
                  <a:cubicBezTo>
                    <a:pt x="672" y="1087"/>
                    <a:pt x="644" y="1171"/>
                    <a:pt x="626" y="1247"/>
                  </a:cubicBezTo>
                  <a:cubicBezTo>
                    <a:pt x="617" y="1285"/>
                    <a:pt x="583" y="1311"/>
                    <a:pt x="544" y="1311"/>
                  </a:cubicBezTo>
                  <a:cubicBezTo>
                    <a:pt x="405" y="1311"/>
                    <a:pt x="405" y="1311"/>
                    <a:pt x="405" y="1311"/>
                  </a:cubicBezTo>
                  <a:cubicBezTo>
                    <a:pt x="365" y="1311"/>
                    <a:pt x="332" y="1285"/>
                    <a:pt x="322" y="1247"/>
                  </a:cubicBezTo>
                  <a:cubicBezTo>
                    <a:pt x="305" y="1171"/>
                    <a:pt x="276" y="1087"/>
                    <a:pt x="230" y="1002"/>
                  </a:cubicBezTo>
                  <a:cubicBezTo>
                    <a:pt x="199" y="946"/>
                    <a:pt x="166" y="896"/>
                    <a:pt x="138" y="852"/>
                  </a:cubicBezTo>
                  <a:cubicBezTo>
                    <a:pt x="55" y="727"/>
                    <a:pt x="0" y="644"/>
                    <a:pt x="0" y="442"/>
                  </a:cubicBezTo>
                  <a:cubicBezTo>
                    <a:pt x="0" y="328"/>
                    <a:pt x="49" y="219"/>
                    <a:pt x="136" y="135"/>
                  </a:cubicBezTo>
                  <a:cubicBezTo>
                    <a:pt x="227" y="48"/>
                    <a:pt x="347" y="0"/>
                    <a:pt x="474" y="0"/>
                  </a:cubicBezTo>
                  <a:cubicBezTo>
                    <a:pt x="601" y="0"/>
                    <a:pt x="721" y="48"/>
                    <a:pt x="812" y="135"/>
                  </a:cubicBezTo>
                  <a:cubicBezTo>
                    <a:pt x="900" y="219"/>
                    <a:pt x="948" y="328"/>
                    <a:pt x="948" y="442"/>
                  </a:cubicBezTo>
                  <a:cubicBezTo>
                    <a:pt x="948" y="644"/>
                    <a:pt x="893" y="727"/>
                    <a:pt x="811" y="852"/>
                  </a:cubicBezTo>
                  <a:close/>
                </a:path>
              </a:pathLst>
            </a:custGeom>
            <a:solidFill>
              <a:srgbClr val="F0F1F3"/>
            </a:solidFill>
            <a:ln>
              <a:noFill/>
            </a:ln>
            <a:effectLst/>
          </p:spPr>
          <p:txBody>
            <a:bodyPr vert="horz" wrap="square" lIns="91440" tIns="45720" rIns="91440" bIns="45720" numCol="1" anchor="t" anchorCtr="0" compatLnSpc="1"/>
            <a:lstStyle/>
            <a:p>
              <a:endParaRPr lang="zh-CN" altLang="en-US"/>
            </a:p>
          </p:txBody>
        </p:sp>
        <p:grpSp>
          <p:nvGrpSpPr>
            <p:cNvPr id="53" name="组合 52"/>
            <p:cNvGrpSpPr/>
            <p:nvPr/>
          </p:nvGrpSpPr>
          <p:grpSpPr>
            <a:xfrm>
              <a:off x="3695819" y="1490836"/>
              <a:ext cx="1751052" cy="2924532"/>
              <a:chOff x="3695819" y="1490836"/>
              <a:chExt cx="1751052" cy="2924532"/>
            </a:xfrm>
            <a:grpFill/>
          </p:grpSpPr>
          <p:sp>
            <p:nvSpPr>
              <p:cNvPr id="54" name="Freeform 25"/>
              <p:cNvSpPr>
                <a:spLocks noEditPoints="1"/>
              </p:cNvSpPr>
              <p:nvPr/>
            </p:nvSpPr>
            <p:spPr bwMode="auto">
              <a:xfrm>
                <a:off x="3695819" y="1490836"/>
                <a:ext cx="1751052" cy="2233672"/>
              </a:xfrm>
              <a:custGeom>
                <a:avLst/>
                <a:gdLst>
                  <a:gd name="T0" fmla="*/ 668 w 1337"/>
                  <a:gd name="T1" fmla="*/ 0 h 1701"/>
                  <a:gd name="T2" fmla="*/ 0 w 1337"/>
                  <a:gd name="T3" fmla="*/ 637 h 1701"/>
                  <a:gd name="T4" fmla="*/ 253 w 1337"/>
                  <a:gd name="T5" fmla="*/ 1290 h 1701"/>
                  <a:gd name="T6" fmla="*/ 348 w 1337"/>
                  <a:gd name="T7" fmla="*/ 1623 h 1701"/>
                  <a:gd name="T8" fmla="*/ 432 w 1337"/>
                  <a:gd name="T9" fmla="*/ 1701 h 1701"/>
                  <a:gd name="T10" fmla="*/ 668 w 1337"/>
                  <a:gd name="T11" fmla="*/ 1701 h 1701"/>
                  <a:gd name="T12" fmla="*/ 904 w 1337"/>
                  <a:gd name="T13" fmla="*/ 1701 h 1701"/>
                  <a:gd name="T14" fmla="*/ 988 w 1337"/>
                  <a:gd name="T15" fmla="*/ 1623 h 1701"/>
                  <a:gd name="T16" fmla="*/ 1084 w 1337"/>
                  <a:gd name="T17" fmla="*/ 1290 h 1701"/>
                  <a:gd name="T18" fmla="*/ 1337 w 1337"/>
                  <a:gd name="T19" fmla="*/ 637 h 1701"/>
                  <a:gd name="T20" fmla="*/ 668 w 1337"/>
                  <a:gd name="T21" fmla="*/ 0 h 1701"/>
                  <a:gd name="T22" fmla="*/ 1005 w 1337"/>
                  <a:gd name="T23" fmla="*/ 1047 h 1701"/>
                  <a:gd name="T24" fmla="*/ 912 w 1337"/>
                  <a:gd name="T25" fmla="*/ 1197 h 1701"/>
                  <a:gd name="T26" fmla="*/ 820 w 1337"/>
                  <a:gd name="T27" fmla="*/ 1442 h 1701"/>
                  <a:gd name="T28" fmla="*/ 738 w 1337"/>
                  <a:gd name="T29" fmla="*/ 1506 h 1701"/>
                  <a:gd name="T30" fmla="*/ 599 w 1337"/>
                  <a:gd name="T31" fmla="*/ 1506 h 1701"/>
                  <a:gd name="T32" fmla="*/ 516 w 1337"/>
                  <a:gd name="T33" fmla="*/ 1442 h 1701"/>
                  <a:gd name="T34" fmla="*/ 424 w 1337"/>
                  <a:gd name="T35" fmla="*/ 1197 h 1701"/>
                  <a:gd name="T36" fmla="*/ 332 w 1337"/>
                  <a:gd name="T37" fmla="*/ 1047 h 1701"/>
                  <a:gd name="T38" fmla="*/ 194 w 1337"/>
                  <a:gd name="T39" fmla="*/ 637 h 1701"/>
                  <a:gd name="T40" fmla="*/ 330 w 1337"/>
                  <a:gd name="T41" fmla="*/ 330 h 1701"/>
                  <a:gd name="T42" fmla="*/ 668 w 1337"/>
                  <a:gd name="T43" fmla="*/ 195 h 1701"/>
                  <a:gd name="T44" fmla="*/ 1006 w 1337"/>
                  <a:gd name="T45" fmla="*/ 330 h 1701"/>
                  <a:gd name="T46" fmla="*/ 1142 w 1337"/>
                  <a:gd name="T47" fmla="*/ 637 h 1701"/>
                  <a:gd name="T48" fmla="*/ 1005 w 1337"/>
                  <a:gd name="T49" fmla="*/ 1047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37" h="1701">
                    <a:moveTo>
                      <a:pt x="668" y="0"/>
                    </a:moveTo>
                    <a:cubicBezTo>
                      <a:pt x="299" y="0"/>
                      <a:pt x="0" y="293"/>
                      <a:pt x="0" y="637"/>
                    </a:cubicBezTo>
                    <a:cubicBezTo>
                      <a:pt x="0" y="981"/>
                      <a:pt x="142" y="1087"/>
                      <a:pt x="253" y="1290"/>
                    </a:cubicBezTo>
                    <a:cubicBezTo>
                      <a:pt x="321" y="1417"/>
                      <a:pt x="342" y="1545"/>
                      <a:pt x="348" y="1623"/>
                    </a:cubicBezTo>
                    <a:cubicBezTo>
                      <a:pt x="352" y="1667"/>
                      <a:pt x="388" y="1701"/>
                      <a:pt x="432" y="1701"/>
                    </a:cubicBezTo>
                    <a:cubicBezTo>
                      <a:pt x="668" y="1701"/>
                      <a:pt x="668" y="1701"/>
                      <a:pt x="668" y="1701"/>
                    </a:cubicBezTo>
                    <a:cubicBezTo>
                      <a:pt x="904" y="1701"/>
                      <a:pt x="904" y="1701"/>
                      <a:pt x="904" y="1701"/>
                    </a:cubicBezTo>
                    <a:cubicBezTo>
                      <a:pt x="948" y="1701"/>
                      <a:pt x="985" y="1667"/>
                      <a:pt x="988" y="1623"/>
                    </a:cubicBezTo>
                    <a:cubicBezTo>
                      <a:pt x="994" y="1545"/>
                      <a:pt x="1015" y="1417"/>
                      <a:pt x="1084" y="1290"/>
                    </a:cubicBezTo>
                    <a:cubicBezTo>
                      <a:pt x="1194" y="1087"/>
                      <a:pt x="1337" y="981"/>
                      <a:pt x="1337" y="637"/>
                    </a:cubicBezTo>
                    <a:cubicBezTo>
                      <a:pt x="1337" y="293"/>
                      <a:pt x="1037" y="0"/>
                      <a:pt x="668" y="0"/>
                    </a:cubicBezTo>
                    <a:close/>
                    <a:moveTo>
                      <a:pt x="1005" y="1047"/>
                    </a:moveTo>
                    <a:cubicBezTo>
                      <a:pt x="976" y="1091"/>
                      <a:pt x="943" y="1141"/>
                      <a:pt x="912" y="1197"/>
                    </a:cubicBezTo>
                    <a:cubicBezTo>
                      <a:pt x="866" y="1282"/>
                      <a:pt x="838" y="1366"/>
                      <a:pt x="820" y="1442"/>
                    </a:cubicBezTo>
                    <a:cubicBezTo>
                      <a:pt x="811" y="1480"/>
                      <a:pt x="777" y="1506"/>
                      <a:pt x="738" y="1506"/>
                    </a:cubicBezTo>
                    <a:cubicBezTo>
                      <a:pt x="599" y="1506"/>
                      <a:pt x="599" y="1506"/>
                      <a:pt x="599" y="1506"/>
                    </a:cubicBezTo>
                    <a:cubicBezTo>
                      <a:pt x="559" y="1506"/>
                      <a:pt x="526" y="1480"/>
                      <a:pt x="516" y="1442"/>
                    </a:cubicBezTo>
                    <a:cubicBezTo>
                      <a:pt x="499" y="1366"/>
                      <a:pt x="470" y="1282"/>
                      <a:pt x="424" y="1197"/>
                    </a:cubicBezTo>
                    <a:cubicBezTo>
                      <a:pt x="393" y="1141"/>
                      <a:pt x="360" y="1091"/>
                      <a:pt x="332" y="1047"/>
                    </a:cubicBezTo>
                    <a:cubicBezTo>
                      <a:pt x="249" y="922"/>
                      <a:pt x="194" y="839"/>
                      <a:pt x="194" y="637"/>
                    </a:cubicBezTo>
                    <a:cubicBezTo>
                      <a:pt x="194" y="523"/>
                      <a:pt x="243" y="414"/>
                      <a:pt x="330" y="330"/>
                    </a:cubicBezTo>
                    <a:cubicBezTo>
                      <a:pt x="421" y="243"/>
                      <a:pt x="541" y="195"/>
                      <a:pt x="668" y="195"/>
                    </a:cubicBezTo>
                    <a:cubicBezTo>
                      <a:pt x="795" y="195"/>
                      <a:pt x="915" y="243"/>
                      <a:pt x="1006" y="330"/>
                    </a:cubicBezTo>
                    <a:cubicBezTo>
                      <a:pt x="1094" y="414"/>
                      <a:pt x="1142" y="523"/>
                      <a:pt x="1142" y="637"/>
                    </a:cubicBezTo>
                    <a:cubicBezTo>
                      <a:pt x="1142" y="839"/>
                      <a:pt x="1087" y="922"/>
                      <a:pt x="1005" y="1047"/>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5" name="Freeform 26"/>
              <p:cNvSpPr/>
              <p:nvPr/>
            </p:nvSpPr>
            <p:spPr bwMode="auto">
              <a:xfrm>
                <a:off x="4154210" y="3767727"/>
                <a:ext cx="832961" cy="186631"/>
              </a:xfrm>
              <a:custGeom>
                <a:avLst/>
                <a:gdLst>
                  <a:gd name="T0" fmla="*/ 565 w 636"/>
                  <a:gd name="T1" fmla="*/ 0 h 142"/>
                  <a:gd name="T2" fmla="*/ 71 w 636"/>
                  <a:gd name="T3" fmla="*/ 0 h 142"/>
                  <a:gd name="T4" fmla="*/ 0 w 636"/>
                  <a:gd name="T5" fmla="*/ 71 h 142"/>
                  <a:gd name="T6" fmla="*/ 71 w 636"/>
                  <a:gd name="T7" fmla="*/ 142 h 142"/>
                  <a:gd name="T8" fmla="*/ 565 w 636"/>
                  <a:gd name="T9" fmla="*/ 142 h 142"/>
                  <a:gd name="T10" fmla="*/ 636 w 636"/>
                  <a:gd name="T11" fmla="*/ 71 h 142"/>
                  <a:gd name="T12" fmla="*/ 565 w 636"/>
                  <a:gd name="T13" fmla="*/ 0 h 142"/>
                </a:gdLst>
                <a:ahLst/>
                <a:cxnLst>
                  <a:cxn ang="0">
                    <a:pos x="T0" y="T1"/>
                  </a:cxn>
                  <a:cxn ang="0">
                    <a:pos x="T2" y="T3"/>
                  </a:cxn>
                  <a:cxn ang="0">
                    <a:pos x="T4" y="T5"/>
                  </a:cxn>
                  <a:cxn ang="0">
                    <a:pos x="T6" y="T7"/>
                  </a:cxn>
                  <a:cxn ang="0">
                    <a:pos x="T8" y="T9"/>
                  </a:cxn>
                  <a:cxn ang="0">
                    <a:pos x="T10" y="T11"/>
                  </a:cxn>
                  <a:cxn ang="0">
                    <a:pos x="T12" y="T13"/>
                  </a:cxn>
                </a:cxnLst>
                <a:rect l="0" t="0" r="r" b="b"/>
                <a:pathLst>
                  <a:path w="636" h="142">
                    <a:moveTo>
                      <a:pt x="565" y="0"/>
                    </a:moveTo>
                    <a:cubicBezTo>
                      <a:pt x="71" y="0"/>
                      <a:pt x="71" y="0"/>
                      <a:pt x="71" y="0"/>
                    </a:cubicBezTo>
                    <a:cubicBezTo>
                      <a:pt x="32" y="0"/>
                      <a:pt x="0" y="32"/>
                      <a:pt x="0" y="71"/>
                    </a:cubicBezTo>
                    <a:cubicBezTo>
                      <a:pt x="0" y="110"/>
                      <a:pt x="32" y="142"/>
                      <a:pt x="71" y="142"/>
                    </a:cubicBezTo>
                    <a:cubicBezTo>
                      <a:pt x="565" y="142"/>
                      <a:pt x="565" y="142"/>
                      <a:pt x="565" y="142"/>
                    </a:cubicBezTo>
                    <a:cubicBezTo>
                      <a:pt x="604" y="142"/>
                      <a:pt x="636" y="110"/>
                      <a:pt x="636" y="71"/>
                    </a:cubicBezTo>
                    <a:cubicBezTo>
                      <a:pt x="636" y="32"/>
                      <a:pt x="604" y="0"/>
                      <a:pt x="565"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6" name="Freeform 27"/>
              <p:cNvSpPr/>
              <p:nvPr/>
            </p:nvSpPr>
            <p:spPr bwMode="auto">
              <a:xfrm>
                <a:off x="4154210" y="3997577"/>
                <a:ext cx="832961" cy="187940"/>
              </a:xfrm>
              <a:custGeom>
                <a:avLst/>
                <a:gdLst>
                  <a:gd name="T0" fmla="*/ 565 w 636"/>
                  <a:gd name="T1" fmla="*/ 0 h 143"/>
                  <a:gd name="T2" fmla="*/ 71 w 636"/>
                  <a:gd name="T3" fmla="*/ 0 h 143"/>
                  <a:gd name="T4" fmla="*/ 0 w 636"/>
                  <a:gd name="T5" fmla="*/ 71 h 143"/>
                  <a:gd name="T6" fmla="*/ 71 w 636"/>
                  <a:gd name="T7" fmla="*/ 143 h 143"/>
                  <a:gd name="T8" fmla="*/ 565 w 636"/>
                  <a:gd name="T9" fmla="*/ 143 h 143"/>
                  <a:gd name="T10" fmla="*/ 636 w 636"/>
                  <a:gd name="T11" fmla="*/ 71 h 143"/>
                  <a:gd name="T12" fmla="*/ 565 w 636"/>
                  <a:gd name="T13" fmla="*/ 0 h 143"/>
                </a:gdLst>
                <a:ahLst/>
                <a:cxnLst>
                  <a:cxn ang="0">
                    <a:pos x="T0" y="T1"/>
                  </a:cxn>
                  <a:cxn ang="0">
                    <a:pos x="T2" y="T3"/>
                  </a:cxn>
                  <a:cxn ang="0">
                    <a:pos x="T4" y="T5"/>
                  </a:cxn>
                  <a:cxn ang="0">
                    <a:pos x="T6" y="T7"/>
                  </a:cxn>
                  <a:cxn ang="0">
                    <a:pos x="T8" y="T9"/>
                  </a:cxn>
                  <a:cxn ang="0">
                    <a:pos x="T10" y="T11"/>
                  </a:cxn>
                  <a:cxn ang="0">
                    <a:pos x="T12" y="T13"/>
                  </a:cxn>
                </a:cxnLst>
                <a:rect l="0" t="0" r="r" b="b"/>
                <a:pathLst>
                  <a:path w="636" h="143">
                    <a:moveTo>
                      <a:pt x="565" y="0"/>
                    </a:moveTo>
                    <a:cubicBezTo>
                      <a:pt x="71" y="0"/>
                      <a:pt x="71" y="0"/>
                      <a:pt x="71" y="0"/>
                    </a:cubicBezTo>
                    <a:cubicBezTo>
                      <a:pt x="32" y="0"/>
                      <a:pt x="0" y="32"/>
                      <a:pt x="0" y="71"/>
                    </a:cubicBezTo>
                    <a:cubicBezTo>
                      <a:pt x="0" y="111"/>
                      <a:pt x="32" y="143"/>
                      <a:pt x="71" y="143"/>
                    </a:cubicBezTo>
                    <a:cubicBezTo>
                      <a:pt x="565" y="143"/>
                      <a:pt x="565" y="143"/>
                      <a:pt x="565" y="143"/>
                    </a:cubicBezTo>
                    <a:cubicBezTo>
                      <a:pt x="604" y="143"/>
                      <a:pt x="636" y="111"/>
                      <a:pt x="636" y="71"/>
                    </a:cubicBezTo>
                    <a:cubicBezTo>
                      <a:pt x="636" y="32"/>
                      <a:pt x="604" y="0"/>
                      <a:pt x="565"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sp>
            <p:nvSpPr>
              <p:cNvPr id="57" name="Freeform 28"/>
              <p:cNvSpPr/>
              <p:nvPr/>
            </p:nvSpPr>
            <p:spPr bwMode="auto">
              <a:xfrm>
                <a:off x="4286488" y="4227428"/>
                <a:ext cx="569714" cy="187940"/>
              </a:xfrm>
              <a:custGeom>
                <a:avLst/>
                <a:gdLst>
                  <a:gd name="T0" fmla="*/ 363 w 435"/>
                  <a:gd name="T1" fmla="*/ 0 h 143"/>
                  <a:gd name="T2" fmla="*/ 71 w 435"/>
                  <a:gd name="T3" fmla="*/ 0 h 143"/>
                  <a:gd name="T4" fmla="*/ 0 w 435"/>
                  <a:gd name="T5" fmla="*/ 71 h 143"/>
                  <a:gd name="T6" fmla="*/ 71 w 435"/>
                  <a:gd name="T7" fmla="*/ 143 h 143"/>
                  <a:gd name="T8" fmla="*/ 363 w 435"/>
                  <a:gd name="T9" fmla="*/ 143 h 143"/>
                  <a:gd name="T10" fmla="*/ 435 w 435"/>
                  <a:gd name="T11" fmla="*/ 71 h 143"/>
                  <a:gd name="T12" fmla="*/ 363 w 435"/>
                  <a:gd name="T13" fmla="*/ 0 h 143"/>
                </a:gdLst>
                <a:ahLst/>
                <a:cxnLst>
                  <a:cxn ang="0">
                    <a:pos x="T0" y="T1"/>
                  </a:cxn>
                  <a:cxn ang="0">
                    <a:pos x="T2" y="T3"/>
                  </a:cxn>
                  <a:cxn ang="0">
                    <a:pos x="T4" y="T5"/>
                  </a:cxn>
                  <a:cxn ang="0">
                    <a:pos x="T6" y="T7"/>
                  </a:cxn>
                  <a:cxn ang="0">
                    <a:pos x="T8" y="T9"/>
                  </a:cxn>
                  <a:cxn ang="0">
                    <a:pos x="T10" y="T11"/>
                  </a:cxn>
                  <a:cxn ang="0">
                    <a:pos x="T12" y="T13"/>
                  </a:cxn>
                </a:cxnLst>
                <a:rect l="0" t="0" r="r" b="b"/>
                <a:pathLst>
                  <a:path w="435" h="143">
                    <a:moveTo>
                      <a:pt x="363" y="0"/>
                    </a:moveTo>
                    <a:cubicBezTo>
                      <a:pt x="71" y="0"/>
                      <a:pt x="71" y="0"/>
                      <a:pt x="71" y="0"/>
                    </a:cubicBezTo>
                    <a:cubicBezTo>
                      <a:pt x="32" y="0"/>
                      <a:pt x="0" y="32"/>
                      <a:pt x="0" y="71"/>
                    </a:cubicBezTo>
                    <a:cubicBezTo>
                      <a:pt x="0" y="111"/>
                      <a:pt x="32" y="143"/>
                      <a:pt x="71" y="143"/>
                    </a:cubicBezTo>
                    <a:cubicBezTo>
                      <a:pt x="363" y="143"/>
                      <a:pt x="363" y="143"/>
                      <a:pt x="363" y="143"/>
                    </a:cubicBezTo>
                    <a:cubicBezTo>
                      <a:pt x="403" y="143"/>
                      <a:pt x="435" y="111"/>
                      <a:pt x="435" y="71"/>
                    </a:cubicBezTo>
                    <a:cubicBezTo>
                      <a:pt x="435" y="32"/>
                      <a:pt x="403" y="0"/>
                      <a:pt x="363" y="0"/>
                    </a:cubicBezTo>
                    <a:close/>
                  </a:path>
                </a:pathLst>
              </a:custGeom>
              <a:grp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n w="6350">
                    <a:noFill/>
                  </a:ln>
                  <a:solidFill>
                    <a:schemeClr val="bg1"/>
                  </a:solidFill>
                  <a:latin typeface="Impact" panose="020B0806030902050204" pitchFamily="34" charset="0"/>
                  <a:ea typeface="微软雅黑" panose="020B0503020204020204" pitchFamily="34" charset="-122"/>
                </a:endParaRPr>
              </a:p>
            </p:txBody>
          </p:sp>
        </p:grpSp>
      </p:grpSp>
      <p:sp>
        <p:nvSpPr>
          <p:cNvPr id="58" name="Freeform 29"/>
          <p:cNvSpPr>
            <a:spLocks noEditPoints="1"/>
          </p:cNvSpPr>
          <p:nvPr/>
        </p:nvSpPr>
        <p:spPr bwMode="auto">
          <a:xfrm>
            <a:off x="7703409" y="2405548"/>
            <a:ext cx="323710" cy="335934"/>
          </a:xfrm>
          <a:custGeom>
            <a:avLst/>
            <a:gdLst>
              <a:gd name="T0" fmla="*/ 132 w 278"/>
              <a:gd name="T1" fmla="*/ 287 h 288"/>
              <a:gd name="T2" fmla="*/ 146 w 278"/>
              <a:gd name="T3" fmla="*/ 287 h 288"/>
              <a:gd name="T4" fmla="*/ 159 w 278"/>
              <a:gd name="T5" fmla="*/ 242 h 288"/>
              <a:gd name="T6" fmla="*/ 177 w 278"/>
              <a:gd name="T7" fmla="*/ 234 h 288"/>
              <a:gd name="T8" fmla="*/ 213 w 278"/>
              <a:gd name="T9" fmla="*/ 264 h 288"/>
              <a:gd name="T10" fmla="*/ 229 w 278"/>
              <a:gd name="T11" fmla="*/ 256 h 288"/>
              <a:gd name="T12" fmla="*/ 213 w 278"/>
              <a:gd name="T13" fmla="*/ 211 h 288"/>
              <a:gd name="T14" fmla="*/ 222 w 278"/>
              <a:gd name="T15" fmla="*/ 195 h 288"/>
              <a:gd name="T16" fmla="*/ 269 w 278"/>
              <a:gd name="T17" fmla="*/ 198 h 288"/>
              <a:gd name="T18" fmla="*/ 278 w 278"/>
              <a:gd name="T19" fmla="*/ 181 h 288"/>
              <a:gd name="T20" fmla="*/ 239 w 278"/>
              <a:gd name="T21" fmla="*/ 155 h 288"/>
              <a:gd name="T22" fmla="*/ 237 w 278"/>
              <a:gd name="T23" fmla="*/ 136 h 288"/>
              <a:gd name="T24" fmla="*/ 276 w 278"/>
              <a:gd name="T25" fmla="*/ 111 h 288"/>
              <a:gd name="T26" fmla="*/ 274 w 278"/>
              <a:gd name="T27" fmla="*/ 93 h 288"/>
              <a:gd name="T28" fmla="*/ 226 w 278"/>
              <a:gd name="T29" fmla="*/ 95 h 288"/>
              <a:gd name="T30" fmla="*/ 213 w 278"/>
              <a:gd name="T31" fmla="*/ 80 h 288"/>
              <a:gd name="T32" fmla="*/ 231 w 278"/>
              <a:gd name="T33" fmla="*/ 37 h 288"/>
              <a:gd name="T34" fmla="*/ 218 w 278"/>
              <a:gd name="T35" fmla="*/ 24 h 288"/>
              <a:gd name="T36" fmla="*/ 181 w 278"/>
              <a:gd name="T37" fmla="*/ 53 h 288"/>
              <a:gd name="T38" fmla="*/ 162 w 278"/>
              <a:gd name="T39" fmla="*/ 49 h 288"/>
              <a:gd name="T40" fmla="*/ 150 w 278"/>
              <a:gd name="T41" fmla="*/ 3 h 288"/>
              <a:gd name="T42" fmla="*/ 132 w 278"/>
              <a:gd name="T43" fmla="*/ 0 h 288"/>
              <a:gd name="T44" fmla="*/ 119 w 278"/>
              <a:gd name="T45" fmla="*/ 46 h 288"/>
              <a:gd name="T46" fmla="*/ 102 w 278"/>
              <a:gd name="T47" fmla="*/ 53 h 288"/>
              <a:gd name="T48" fmla="*/ 65 w 278"/>
              <a:gd name="T49" fmla="*/ 24 h 288"/>
              <a:gd name="T50" fmla="*/ 49 w 278"/>
              <a:gd name="T51" fmla="*/ 32 h 288"/>
              <a:gd name="T52" fmla="*/ 65 w 278"/>
              <a:gd name="T53" fmla="*/ 76 h 288"/>
              <a:gd name="T54" fmla="*/ 56 w 278"/>
              <a:gd name="T55" fmla="*/ 93 h 288"/>
              <a:gd name="T56" fmla="*/ 9 w 278"/>
              <a:gd name="T57" fmla="*/ 90 h 288"/>
              <a:gd name="T58" fmla="*/ 0 w 278"/>
              <a:gd name="T59" fmla="*/ 106 h 288"/>
              <a:gd name="T60" fmla="*/ 40 w 278"/>
              <a:gd name="T61" fmla="*/ 132 h 288"/>
              <a:gd name="T62" fmla="*/ 42 w 278"/>
              <a:gd name="T63" fmla="*/ 151 h 288"/>
              <a:gd name="T64" fmla="*/ 2 w 278"/>
              <a:gd name="T65" fmla="*/ 177 h 288"/>
              <a:gd name="T66" fmla="*/ 5 w 278"/>
              <a:gd name="T67" fmla="*/ 195 h 288"/>
              <a:gd name="T68" fmla="*/ 52 w 278"/>
              <a:gd name="T69" fmla="*/ 193 h 288"/>
              <a:gd name="T70" fmla="*/ 65 w 278"/>
              <a:gd name="T71" fmla="*/ 207 h 288"/>
              <a:gd name="T72" fmla="*/ 48 w 278"/>
              <a:gd name="T73" fmla="*/ 251 h 288"/>
              <a:gd name="T74" fmla="*/ 60 w 278"/>
              <a:gd name="T75" fmla="*/ 264 h 288"/>
              <a:gd name="T76" fmla="*/ 98 w 278"/>
              <a:gd name="T77" fmla="*/ 235 h 288"/>
              <a:gd name="T78" fmla="*/ 116 w 278"/>
              <a:gd name="T79" fmla="*/ 239 h 288"/>
              <a:gd name="T80" fmla="*/ 128 w 278"/>
              <a:gd name="T81" fmla="*/ 284 h 288"/>
              <a:gd name="T82" fmla="*/ 139 w 278"/>
              <a:gd name="T83" fmla="*/ 75 h 288"/>
              <a:gd name="T84" fmla="*/ 139 w 278"/>
              <a:gd name="T85" fmla="*/ 213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8" h="288">
                <a:moveTo>
                  <a:pt x="128" y="284"/>
                </a:moveTo>
                <a:cubicBezTo>
                  <a:pt x="129" y="286"/>
                  <a:pt x="130" y="287"/>
                  <a:pt x="132" y="287"/>
                </a:cubicBezTo>
                <a:cubicBezTo>
                  <a:pt x="134" y="288"/>
                  <a:pt x="137" y="288"/>
                  <a:pt x="139" y="288"/>
                </a:cubicBezTo>
                <a:cubicBezTo>
                  <a:pt x="142" y="288"/>
                  <a:pt x="144" y="288"/>
                  <a:pt x="146" y="287"/>
                </a:cubicBezTo>
                <a:cubicBezTo>
                  <a:pt x="148" y="287"/>
                  <a:pt x="150" y="286"/>
                  <a:pt x="150" y="284"/>
                </a:cubicBezTo>
                <a:cubicBezTo>
                  <a:pt x="159" y="242"/>
                  <a:pt x="159" y="242"/>
                  <a:pt x="159" y="242"/>
                </a:cubicBezTo>
                <a:cubicBezTo>
                  <a:pt x="159" y="240"/>
                  <a:pt x="160" y="239"/>
                  <a:pt x="162" y="239"/>
                </a:cubicBezTo>
                <a:cubicBezTo>
                  <a:pt x="167" y="238"/>
                  <a:pt x="172" y="236"/>
                  <a:pt x="177" y="234"/>
                </a:cubicBezTo>
                <a:cubicBezTo>
                  <a:pt x="178" y="234"/>
                  <a:pt x="180" y="234"/>
                  <a:pt x="181" y="235"/>
                </a:cubicBezTo>
                <a:cubicBezTo>
                  <a:pt x="213" y="264"/>
                  <a:pt x="213" y="264"/>
                  <a:pt x="213" y="264"/>
                </a:cubicBezTo>
                <a:cubicBezTo>
                  <a:pt x="214" y="265"/>
                  <a:pt x="216" y="265"/>
                  <a:pt x="218" y="264"/>
                </a:cubicBezTo>
                <a:cubicBezTo>
                  <a:pt x="222" y="262"/>
                  <a:pt x="226" y="259"/>
                  <a:pt x="229" y="256"/>
                </a:cubicBezTo>
                <a:cubicBezTo>
                  <a:pt x="231" y="255"/>
                  <a:pt x="231" y="253"/>
                  <a:pt x="231" y="251"/>
                </a:cubicBezTo>
                <a:cubicBezTo>
                  <a:pt x="213" y="211"/>
                  <a:pt x="213" y="211"/>
                  <a:pt x="213" y="211"/>
                </a:cubicBezTo>
                <a:cubicBezTo>
                  <a:pt x="212" y="210"/>
                  <a:pt x="212" y="208"/>
                  <a:pt x="213" y="207"/>
                </a:cubicBezTo>
                <a:cubicBezTo>
                  <a:pt x="217" y="203"/>
                  <a:pt x="220" y="199"/>
                  <a:pt x="222" y="195"/>
                </a:cubicBezTo>
                <a:cubicBezTo>
                  <a:pt x="223" y="194"/>
                  <a:pt x="225" y="193"/>
                  <a:pt x="226" y="193"/>
                </a:cubicBezTo>
                <a:cubicBezTo>
                  <a:pt x="269" y="198"/>
                  <a:pt x="269" y="198"/>
                  <a:pt x="269" y="198"/>
                </a:cubicBezTo>
                <a:cubicBezTo>
                  <a:pt x="271" y="198"/>
                  <a:pt x="273" y="197"/>
                  <a:pt x="273" y="195"/>
                </a:cubicBezTo>
                <a:cubicBezTo>
                  <a:pt x="278" y="181"/>
                  <a:pt x="278" y="181"/>
                  <a:pt x="278" y="181"/>
                </a:cubicBezTo>
                <a:cubicBezTo>
                  <a:pt x="278" y="180"/>
                  <a:pt x="278" y="178"/>
                  <a:pt x="276" y="177"/>
                </a:cubicBezTo>
                <a:cubicBezTo>
                  <a:pt x="239" y="155"/>
                  <a:pt x="239" y="155"/>
                  <a:pt x="239" y="155"/>
                </a:cubicBezTo>
                <a:cubicBezTo>
                  <a:pt x="237" y="154"/>
                  <a:pt x="236" y="153"/>
                  <a:pt x="237" y="151"/>
                </a:cubicBezTo>
                <a:cubicBezTo>
                  <a:pt x="237" y="146"/>
                  <a:pt x="237" y="141"/>
                  <a:pt x="237" y="136"/>
                </a:cubicBezTo>
                <a:cubicBezTo>
                  <a:pt x="236" y="135"/>
                  <a:pt x="237" y="133"/>
                  <a:pt x="239" y="132"/>
                </a:cubicBezTo>
                <a:cubicBezTo>
                  <a:pt x="276" y="111"/>
                  <a:pt x="276" y="111"/>
                  <a:pt x="276" y="111"/>
                </a:cubicBezTo>
                <a:cubicBezTo>
                  <a:pt x="278" y="110"/>
                  <a:pt x="278" y="108"/>
                  <a:pt x="278" y="106"/>
                </a:cubicBezTo>
                <a:cubicBezTo>
                  <a:pt x="277" y="102"/>
                  <a:pt x="275" y="97"/>
                  <a:pt x="274" y="93"/>
                </a:cubicBezTo>
                <a:cubicBezTo>
                  <a:pt x="273" y="91"/>
                  <a:pt x="271" y="90"/>
                  <a:pt x="269" y="90"/>
                </a:cubicBezTo>
                <a:cubicBezTo>
                  <a:pt x="226" y="95"/>
                  <a:pt x="226" y="95"/>
                  <a:pt x="226" y="95"/>
                </a:cubicBezTo>
                <a:cubicBezTo>
                  <a:pt x="225" y="95"/>
                  <a:pt x="223" y="94"/>
                  <a:pt x="223" y="93"/>
                </a:cubicBezTo>
                <a:cubicBezTo>
                  <a:pt x="220" y="88"/>
                  <a:pt x="217" y="84"/>
                  <a:pt x="213" y="80"/>
                </a:cubicBezTo>
                <a:cubicBezTo>
                  <a:pt x="213" y="79"/>
                  <a:pt x="212" y="78"/>
                  <a:pt x="213" y="76"/>
                </a:cubicBezTo>
                <a:cubicBezTo>
                  <a:pt x="231" y="37"/>
                  <a:pt x="231" y="37"/>
                  <a:pt x="231" y="37"/>
                </a:cubicBezTo>
                <a:cubicBezTo>
                  <a:pt x="231" y="35"/>
                  <a:pt x="231" y="33"/>
                  <a:pt x="229" y="32"/>
                </a:cubicBezTo>
                <a:cubicBezTo>
                  <a:pt x="218" y="24"/>
                  <a:pt x="218" y="24"/>
                  <a:pt x="218" y="24"/>
                </a:cubicBezTo>
                <a:cubicBezTo>
                  <a:pt x="216" y="22"/>
                  <a:pt x="214" y="23"/>
                  <a:pt x="213" y="24"/>
                </a:cubicBezTo>
                <a:cubicBezTo>
                  <a:pt x="181" y="53"/>
                  <a:pt x="181" y="53"/>
                  <a:pt x="181" y="53"/>
                </a:cubicBezTo>
                <a:cubicBezTo>
                  <a:pt x="180" y="54"/>
                  <a:pt x="178" y="54"/>
                  <a:pt x="177" y="53"/>
                </a:cubicBezTo>
                <a:cubicBezTo>
                  <a:pt x="172" y="52"/>
                  <a:pt x="167" y="50"/>
                  <a:pt x="162" y="49"/>
                </a:cubicBezTo>
                <a:cubicBezTo>
                  <a:pt x="160" y="48"/>
                  <a:pt x="159" y="47"/>
                  <a:pt x="159" y="46"/>
                </a:cubicBezTo>
                <a:cubicBezTo>
                  <a:pt x="150" y="3"/>
                  <a:pt x="150" y="3"/>
                  <a:pt x="150" y="3"/>
                </a:cubicBezTo>
                <a:cubicBezTo>
                  <a:pt x="150" y="2"/>
                  <a:pt x="148" y="0"/>
                  <a:pt x="146" y="0"/>
                </a:cubicBezTo>
                <a:cubicBezTo>
                  <a:pt x="132" y="0"/>
                  <a:pt x="132" y="0"/>
                  <a:pt x="132" y="0"/>
                </a:cubicBezTo>
                <a:cubicBezTo>
                  <a:pt x="130" y="0"/>
                  <a:pt x="129" y="2"/>
                  <a:pt x="128" y="3"/>
                </a:cubicBezTo>
                <a:cubicBezTo>
                  <a:pt x="119" y="46"/>
                  <a:pt x="119" y="46"/>
                  <a:pt x="119" y="46"/>
                </a:cubicBezTo>
                <a:cubicBezTo>
                  <a:pt x="119" y="47"/>
                  <a:pt x="118" y="48"/>
                  <a:pt x="116" y="49"/>
                </a:cubicBezTo>
                <a:cubicBezTo>
                  <a:pt x="111" y="50"/>
                  <a:pt x="106" y="52"/>
                  <a:pt x="102" y="53"/>
                </a:cubicBezTo>
                <a:cubicBezTo>
                  <a:pt x="100" y="54"/>
                  <a:pt x="99" y="54"/>
                  <a:pt x="98" y="53"/>
                </a:cubicBezTo>
                <a:cubicBezTo>
                  <a:pt x="65" y="24"/>
                  <a:pt x="65" y="24"/>
                  <a:pt x="65" y="24"/>
                </a:cubicBezTo>
                <a:cubicBezTo>
                  <a:pt x="64" y="23"/>
                  <a:pt x="62" y="22"/>
                  <a:pt x="60" y="23"/>
                </a:cubicBezTo>
                <a:cubicBezTo>
                  <a:pt x="56" y="26"/>
                  <a:pt x="53" y="29"/>
                  <a:pt x="49" y="32"/>
                </a:cubicBezTo>
                <a:cubicBezTo>
                  <a:pt x="47" y="33"/>
                  <a:pt x="47" y="35"/>
                  <a:pt x="48" y="37"/>
                </a:cubicBezTo>
                <a:cubicBezTo>
                  <a:pt x="65" y="76"/>
                  <a:pt x="65" y="76"/>
                  <a:pt x="65" y="76"/>
                </a:cubicBezTo>
                <a:cubicBezTo>
                  <a:pt x="66" y="78"/>
                  <a:pt x="66" y="79"/>
                  <a:pt x="65" y="80"/>
                </a:cubicBezTo>
                <a:cubicBezTo>
                  <a:pt x="61" y="84"/>
                  <a:pt x="58" y="88"/>
                  <a:pt x="56" y="93"/>
                </a:cubicBezTo>
                <a:cubicBezTo>
                  <a:pt x="55" y="94"/>
                  <a:pt x="53" y="95"/>
                  <a:pt x="52" y="95"/>
                </a:cubicBezTo>
                <a:cubicBezTo>
                  <a:pt x="9" y="90"/>
                  <a:pt x="9" y="90"/>
                  <a:pt x="9" y="90"/>
                </a:cubicBezTo>
                <a:cubicBezTo>
                  <a:pt x="7" y="90"/>
                  <a:pt x="5" y="91"/>
                  <a:pt x="5" y="93"/>
                </a:cubicBezTo>
                <a:cubicBezTo>
                  <a:pt x="3" y="97"/>
                  <a:pt x="1" y="102"/>
                  <a:pt x="0" y="106"/>
                </a:cubicBezTo>
                <a:cubicBezTo>
                  <a:pt x="0" y="108"/>
                  <a:pt x="1" y="110"/>
                  <a:pt x="2" y="111"/>
                </a:cubicBezTo>
                <a:cubicBezTo>
                  <a:pt x="40" y="132"/>
                  <a:pt x="40" y="132"/>
                  <a:pt x="40" y="132"/>
                </a:cubicBezTo>
                <a:cubicBezTo>
                  <a:pt x="41" y="133"/>
                  <a:pt x="42" y="135"/>
                  <a:pt x="42" y="136"/>
                </a:cubicBezTo>
                <a:cubicBezTo>
                  <a:pt x="41" y="141"/>
                  <a:pt x="41" y="146"/>
                  <a:pt x="42" y="151"/>
                </a:cubicBezTo>
                <a:cubicBezTo>
                  <a:pt x="42" y="153"/>
                  <a:pt x="41" y="154"/>
                  <a:pt x="40" y="155"/>
                </a:cubicBezTo>
                <a:cubicBezTo>
                  <a:pt x="2" y="177"/>
                  <a:pt x="2" y="177"/>
                  <a:pt x="2" y="177"/>
                </a:cubicBezTo>
                <a:cubicBezTo>
                  <a:pt x="1" y="178"/>
                  <a:pt x="0" y="180"/>
                  <a:pt x="0" y="181"/>
                </a:cubicBezTo>
                <a:cubicBezTo>
                  <a:pt x="1" y="186"/>
                  <a:pt x="3" y="191"/>
                  <a:pt x="5" y="195"/>
                </a:cubicBezTo>
                <a:cubicBezTo>
                  <a:pt x="5" y="197"/>
                  <a:pt x="7" y="198"/>
                  <a:pt x="9" y="198"/>
                </a:cubicBezTo>
                <a:cubicBezTo>
                  <a:pt x="52" y="193"/>
                  <a:pt x="52" y="193"/>
                  <a:pt x="52" y="193"/>
                </a:cubicBezTo>
                <a:cubicBezTo>
                  <a:pt x="53" y="193"/>
                  <a:pt x="55" y="194"/>
                  <a:pt x="56" y="195"/>
                </a:cubicBezTo>
                <a:cubicBezTo>
                  <a:pt x="58" y="199"/>
                  <a:pt x="61" y="203"/>
                  <a:pt x="65" y="207"/>
                </a:cubicBezTo>
                <a:cubicBezTo>
                  <a:pt x="66" y="208"/>
                  <a:pt x="66" y="210"/>
                  <a:pt x="65" y="211"/>
                </a:cubicBezTo>
                <a:cubicBezTo>
                  <a:pt x="48" y="251"/>
                  <a:pt x="48" y="251"/>
                  <a:pt x="48" y="251"/>
                </a:cubicBezTo>
                <a:cubicBezTo>
                  <a:pt x="47" y="253"/>
                  <a:pt x="47" y="255"/>
                  <a:pt x="49" y="256"/>
                </a:cubicBezTo>
                <a:cubicBezTo>
                  <a:pt x="53" y="259"/>
                  <a:pt x="56" y="262"/>
                  <a:pt x="60" y="264"/>
                </a:cubicBezTo>
                <a:cubicBezTo>
                  <a:pt x="62" y="265"/>
                  <a:pt x="64" y="265"/>
                  <a:pt x="65" y="264"/>
                </a:cubicBezTo>
                <a:cubicBezTo>
                  <a:pt x="98" y="235"/>
                  <a:pt x="98" y="235"/>
                  <a:pt x="98" y="235"/>
                </a:cubicBezTo>
                <a:cubicBezTo>
                  <a:pt x="99" y="234"/>
                  <a:pt x="100" y="234"/>
                  <a:pt x="102" y="234"/>
                </a:cubicBezTo>
                <a:cubicBezTo>
                  <a:pt x="106" y="236"/>
                  <a:pt x="111" y="238"/>
                  <a:pt x="116" y="239"/>
                </a:cubicBezTo>
                <a:cubicBezTo>
                  <a:pt x="118" y="239"/>
                  <a:pt x="119" y="240"/>
                  <a:pt x="119" y="242"/>
                </a:cubicBezTo>
                <a:lnTo>
                  <a:pt x="128" y="284"/>
                </a:lnTo>
                <a:close/>
                <a:moveTo>
                  <a:pt x="70" y="144"/>
                </a:moveTo>
                <a:cubicBezTo>
                  <a:pt x="70" y="106"/>
                  <a:pt x="101" y="75"/>
                  <a:pt x="139" y="75"/>
                </a:cubicBezTo>
                <a:cubicBezTo>
                  <a:pt x="177" y="75"/>
                  <a:pt x="208" y="106"/>
                  <a:pt x="208" y="144"/>
                </a:cubicBezTo>
                <a:cubicBezTo>
                  <a:pt x="208" y="182"/>
                  <a:pt x="177" y="213"/>
                  <a:pt x="139" y="213"/>
                </a:cubicBezTo>
                <a:cubicBezTo>
                  <a:pt x="101" y="213"/>
                  <a:pt x="70" y="182"/>
                  <a:pt x="70" y="144"/>
                </a:cubicBezTo>
                <a:close/>
              </a:path>
            </a:pathLst>
          </a:custGeom>
          <a:solidFill>
            <a:srgbClr val="37B0E8"/>
          </a:solidFill>
          <a:ln>
            <a:noFill/>
          </a:ln>
        </p:spPr>
        <p:txBody>
          <a:bodyPr vert="horz" wrap="square" lIns="91440" tIns="45720" rIns="91440" bIns="45720" numCol="1" anchor="t" anchorCtr="0" compatLnSpc="1"/>
          <a:lstStyle/>
          <a:p>
            <a:endParaRPr lang="zh-CN" altLang="en-US"/>
          </a:p>
        </p:txBody>
      </p:sp>
      <p:sp>
        <p:nvSpPr>
          <p:cNvPr id="61" name="Text Box 38"/>
          <p:cNvSpPr txBox="1">
            <a:spLocks noChangeArrowheads="1"/>
          </p:cNvSpPr>
          <p:nvPr/>
        </p:nvSpPr>
        <p:spPr bwMode="auto">
          <a:xfrm>
            <a:off x="6378890" y="1230558"/>
            <a:ext cx="604520" cy="5835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zh-CN" sz="3200" dirty="0">
                <a:ln w="6350">
                  <a:noFill/>
                </a:ln>
                <a:solidFill>
                  <a:schemeClr val="tx1">
                    <a:lumMod val="65000"/>
                    <a:lumOff val="35000"/>
                  </a:schemeClr>
                </a:solidFill>
                <a:latin typeface="Impact" panose="020B0806030902050204" pitchFamily="34" charset="0"/>
                <a:ea typeface="微软雅黑" panose="020B0503020204020204" pitchFamily="34" charset="-122"/>
              </a:rPr>
              <a:t>0</a:t>
            </a:r>
            <a:r>
              <a:rPr lang="en-US" altLang="zh-CN" sz="3200" dirty="0">
                <a:ln w="6350">
                  <a:noFill/>
                </a:ln>
                <a:solidFill>
                  <a:schemeClr val="tx1">
                    <a:lumMod val="65000"/>
                    <a:lumOff val="35000"/>
                  </a:schemeClr>
                </a:solidFill>
                <a:latin typeface="Impact" panose="020B0806030902050204" pitchFamily="34" charset="0"/>
                <a:ea typeface="微软雅黑" panose="020B0503020204020204" pitchFamily="34" charset="-122"/>
              </a:rPr>
              <a:t>2</a:t>
            </a:r>
            <a:endParaRPr lang="en-US" altLang="zh-CN" sz="3200" dirty="0">
              <a:ln w="6350">
                <a:noFill/>
              </a:ln>
              <a:solidFill>
                <a:schemeClr val="tx1">
                  <a:lumMod val="65000"/>
                  <a:lumOff val="35000"/>
                </a:schemeClr>
              </a:solidFill>
              <a:latin typeface="Impact" panose="020B0806030902050204" pitchFamily="34" charset="0"/>
              <a:ea typeface="微软雅黑" panose="020B0503020204020204" pitchFamily="34" charset="-122"/>
            </a:endParaRPr>
          </a:p>
        </p:txBody>
      </p:sp>
      <p:sp>
        <p:nvSpPr>
          <p:cNvPr id="63" name="矩形 62"/>
          <p:cNvSpPr/>
          <p:nvPr/>
        </p:nvSpPr>
        <p:spPr>
          <a:xfrm>
            <a:off x="7369626" y="1872375"/>
            <a:ext cx="1005403" cy="416974"/>
          </a:xfrm>
          <a:prstGeom prst="rect">
            <a:avLst/>
          </a:prstGeom>
        </p:spPr>
        <p:txBody>
          <a:bodyPr wrap="none">
            <a:spAutoFit/>
          </a:bodyPr>
          <a:lstStyle/>
          <a:p>
            <a:pPr algn="ctr">
              <a:lnSpc>
                <a:spcPct val="150000"/>
              </a:lnSpc>
            </a:pPr>
            <a:r>
              <a:rPr lang="zh-CN" altLang="en-US" sz="1600" b="1" dirty="0">
                <a:ln w="6350">
                  <a:noFill/>
                </a:ln>
                <a:solidFill>
                  <a:srgbClr val="37B0E8"/>
                </a:solidFill>
                <a:latin typeface="Impact" panose="020B0806030902050204" pitchFamily="34" charset="0"/>
                <a:ea typeface="微软雅黑" panose="020B0503020204020204" pitchFamily="34" charset="-122"/>
              </a:rPr>
              <a:t>主要创新</a:t>
            </a:r>
            <a:endParaRPr lang="zh-CN" altLang="en-US" sz="1600" b="1" dirty="0">
              <a:ln w="6350">
                <a:noFill/>
              </a:ln>
              <a:solidFill>
                <a:srgbClr val="37B0E8"/>
              </a:solidFill>
              <a:latin typeface="Impact" panose="020B0806030902050204" pitchFamily="34" charset="0"/>
              <a:ea typeface="微软雅黑" panose="020B0503020204020204" pitchFamily="34" charset="-122"/>
            </a:endParaRPr>
          </a:p>
        </p:txBody>
      </p:sp>
      <p:sp>
        <p:nvSpPr>
          <p:cNvPr id="64" name="Rectangle 66"/>
          <p:cNvSpPr>
            <a:spLocks noChangeArrowheads="1"/>
          </p:cNvSpPr>
          <p:nvPr/>
        </p:nvSpPr>
        <p:spPr bwMode="auto">
          <a:xfrm>
            <a:off x="1763395" y="2091690"/>
            <a:ext cx="4407535" cy="553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lnSpc>
                <a:spcPct val="150000"/>
              </a:lnSpc>
              <a:buClrTx/>
              <a:buSzTx/>
              <a:buFontTx/>
            </a:pPr>
            <a:r>
              <a:rPr lang="zh-CN" altLang="en-US" sz="1200" dirty="0">
                <a:solidFill>
                  <a:schemeClr val="bg1">
                    <a:lumMod val="50000"/>
                  </a:schemeClr>
                </a:solidFill>
                <a:latin typeface="Arial" panose="020B0604020202020204" pitchFamily="34" charset="0"/>
                <a:ea typeface="微软雅黑" panose="020B0503020204020204" pitchFamily="34" charset="-122"/>
              </a:rPr>
              <a:t>       如何设计有效隐喻且不会引起歧义，怎样的交互能方便用户操作，满足其特定的需求。</a:t>
            </a:r>
            <a:endParaRPr lang="zh-CN" altLang="en-US" sz="1200" dirty="0">
              <a:solidFill>
                <a:schemeClr val="bg1">
                  <a:lumMod val="50000"/>
                </a:schemeClr>
              </a:solidFill>
              <a:latin typeface="Arial" panose="020B0604020202020204" pitchFamily="34" charset="0"/>
              <a:ea typeface="微软雅黑" panose="020B0503020204020204" pitchFamily="34" charset="-122"/>
            </a:endParaRPr>
          </a:p>
        </p:txBody>
      </p:sp>
    </p:spTree>
  </p:cSld>
  <p:clrMapOvr>
    <a:masterClrMapping/>
  </p:clrMapOvr>
  <p:transition spd="slow">
    <p:push/>
  </p:transition>
</p:sld>
</file>

<file path=ppt/tags/tag1.xml><?xml version="1.0" encoding="utf-8"?>
<p:tagLst xmlns:p="http://schemas.openxmlformats.org/presentationml/2006/main">
  <p:tag name="ISPRING_PRESENTATION_TITLE" val="1807.白色网页式毕业答辩动态PPT模板"/>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3097</Words>
  <Application>WPS 演示</Application>
  <PresentationFormat>自定义</PresentationFormat>
  <Paragraphs>329</Paragraphs>
  <Slides>17</Slides>
  <Notes>3</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17</vt:i4>
      </vt:variant>
    </vt:vector>
  </HeadingPairs>
  <TitlesOfParts>
    <vt:vector size="30" baseType="lpstr">
      <vt:lpstr>Arial</vt:lpstr>
      <vt:lpstr>宋体</vt:lpstr>
      <vt:lpstr>Wingdings</vt:lpstr>
      <vt:lpstr>微软雅黑</vt:lpstr>
      <vt:lpstr>Calibri</vt:lpstr>
      <vt:lpstr>Times New Roman</vt:lpstr>
      <vt:lpstr>Impact</vt:lpstr>
      <vt:lpstr>Wingdings</vt:lpstr>
      <vt:lpstr>Arial Unicode MS</vt:lpstr>
      <vt:lpstr>等线</vt:lpstr>
      <vt:lpstr>Calibri</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蓝色网页毕业答辩</dc:title>
  <dc:creator>第一PPT</dc:creator>
  <cp:keywords>www.1ppt.com</cp:keywords>
  <dc:description>www.1ppt.com</dc:description>
  <cp:lastModifiedBy>WPS_1700586973</cp:lastModifiedBy>
  <cp:revision>324</cp:revision>
  <dcterms:created xsi:type="dcterms:W3CDTF">2016-02-19T15:24:00Z</dcterms:created>
  <dcterms:modified xsi:type="dcterms:W3CDTF">2026-01-12T16:42:47Z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2052-12.1.0.24034</vt:lpwstr>
  </property>
  <property fmtid="{D5CDD505-2E9C-101B-9397-08002B2CF9AE}" pid="3" name="ICV">
    <vt:lpwstr>E2A9D829882546CE8BA978FE2CBE8A70</vt:lpwstr>
  </property>
</Properties>
</file>

<file path=docProps/thumbnail.jpeg>
</file>